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9-->
<p:presentation xmlns:r="http://schemas.openxmlformats.org/officeDocument/2006/relationships" xmlns:a="http://schemas.openxmlformats.org/drawingml/2006/main" xmlns:p="http://schemas.openxmlformats.org/presentationml/2006/main" autoCompressPictures="0">
  <p:sldMasterIdLst>
    <p:sldMasterId id="2147483756" r:id="rId1"/>
  </p:sld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5" r:id="rId15"/>
    <p:sldId id="271" r:id="rId16"/>
    <p:sldId id="273" r:id="rId17"/>
    <p:sldId id="272" r:id="rId18"/>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tags" Target="tags/tag1.xml" /><Relationship Id="rId2" Type="http://schemas.openxmlformats.org/officeDocument/2006/relationships/slide" Target="slides/slide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bg>
      <p:bgPr>
        <a:solidFill>
          <a:schemeClr val="accent2"/>
        </a:solidFill>
        <a:effectLst/>
      </p:bgPr>
    </p:bg>
    <p:spTree>
      <p:nvGrpSpPr>
        <p:cNvPr id="1" name=""/>
        <p:cNvGrpSpPr/>
        <p:nvPr/>
      </p:nvGrpSpPr>
      <p:grpSpPr>
        <a:xfrm>
          <a:off x="0" y="0"/>
          <a: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7" name="Date Placeholder 6"/>
          <p:cNvSpPr>
            <a:spLocks noGrp="1"/>
          </p:cNvSpPr>
          <p:nvPr>
            <p:ph type="dt" sz="half" idx="10"/>
          </p:nvPr>
        </p:nvSpPr>
        <p:spPr/>
        <p:txBody>
          <a:bodyPr/>
          <a:lstStyle/>
          <a:p>
            <a:fld id="{EA0C0817-A112-4847-8014-A94B7D2A4EA3}"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64008602"/>
      </p:ext>
    </p:extLst>
  </p:cSld>
  <p:clrMapOvr>
    <a:overrideClrMapping bg1="dk1" tx1="lt1" bg2="dk2" tx2="lt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134F40B7-36AB-4376-BE14-EF7004D79BB9}"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4305976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F87CAB8-DCAE-46A5-AADA-B3FAD11A54E0}"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4408768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7332B432-ACDA-4023-A761-2BAB76577B62}"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0051942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9C646AA-F36E-4540-911D-FFFC0A0EF24A}"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71076659"/>
      </p:ext>
    </p:extLst>
  </p:cSld>
  <p:clrMapOvr>
    <a:overrideClrMapping bg1="dk1" tx1="lt1" bg2="dk2" tx2="lt2" accent1="accent1" accent2="accent2" accent3="accent3" accent4="accent4" accent5="accent5" accent6="accent6" hlink="hlink" folHlink="folHlink"/>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8" name="Date Placeholder 7"/>
          <p:cNvSpPr>
            <a:spLocks noGrp="1"/>
          </p:cNvSpPr>
          <p:nvPr>
            <p:ph type="dt" sz="half" idx="10"/>
          </p:nvPr>
        </p:nvSpPr>
        <p:spPr/>
        <p:txBody>
          <a:bodyPr/>
          <a:lstStyle/>
          <a:p>
            <a:fld id="{69186D26-FA5F-4637-B602-B7C2DC34CFD4}" type="datetime1">
              <a:rPr lang="en-US" smtClean="0"/>
              <a:t>11/12/2020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1721604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6FA2B21-3FCD-4721-B95C-427943F61125}"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a:p>
        </p:txBody>
      </p:sp>
    </p:spTree>
    <p:extLst>
      <p:ext uri="{BB962C8B-B14F-4D97-AF65-F5344CB8AC3E}">
        <p14:creationId xmlns:p14="http://schemas.microsoft.com/office/powerpoint/2010/main" val="369432658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9A96C99-B8F8-4528-BD05-0E16E943DC09}"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0050011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03636942-C211-4B28-8DBD-C953E00AF71B}"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9197937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7E8D12A6-918A-48BD-8CB9-CA713993B0EA}" type="datetime1">
              <a:rPr lang="en-US" smtClean="0"/>
              <a:t>11/12/2020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3022724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778CE86-875F-4587-BCF6-FA054AFC0D53}" type="datetime1">
              <a:rPr lang="en-US" smtClean="0"/>
              <a:t>11/12/2020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lgn="l"/>
            <a:endParaRPr lang="en-US"/>
          </a:p>
        </p:txBody>
      </p:sp>
      <p:sp>
        <p:nvSpPr>
          <p:cNvPr id="10" name="Slide Number Placeholder 9"/>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7440473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6FA2B21-3FCD-4721-B95C-427943F61125}" type="datetime1">
              <a:rPr lang="en-US" smtClean="0"/>
              <a:t>11/12/2020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243545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iming/>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2"/>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803ED628-6E5D-4678-A880-6BE2E18DA3B5}"/>
              </a:ext>
            </a:extLst>
          </p:cNvPr>
          <p:cNvSpPr>
            <a:spLocks noGrp="1"/>
          </p:cNvSpPr>
          <p:nvPr>
            <p:ph type="ctrTitle"/>
          </p:nvPr>
        </p:nvSpPr>
        <p:spPr>
          <a:xfrm>
            <a:off x="1131424" y="1566282"/>
            <a:ext cx="9929149" cy="2065919"/>
          </a:xfrm>
        </p:spPr>
        <p:txBody>
          <a:bodyPr>
            <a:normAutofit fontScale="90000"/>
          </a:bodyPr>
          <a:lstStyle/>
          <a:p>
            <a:r>
              <a:rPr lang="en-US" sz="4200" b="1"/>
              <a:t>2020 Employer Opportunities</a:t>
            </a:r>
            <a:r>
              <a:rPr lang="en-US" sz="4200" b="1" smtClean="0"/>
              <a:t>:</a:t>
            </a:r>
            <a:br>
              <a:rPr lang="en-US" sz="4200" b="1" smtClean="0"/>
            </a:br>
            <a:br>
              <a:rPr lang="en-US" sz="4200" b="1" smtClean="0"/>
            </a:br>
            <a:r>
              <a:rPr lang="en-US" sz="4200" b="1" cap="small" smtClean="0"/>
              <a:t>Give More While Spending Less</a:t>
            </a:r>
            <a:endParaRPr lang="en-US" sz="4200" b="1"/>
          </a:p>
        </p:txBody>
      </p:sp>
      <p:sp>
        <p:nvSpPr>
          <p:cNvPr id="4" name="TextBox 3">
            <a:extLst>
              <a:ext uri="{FF2B5EF4-FFF2-40B4-BE49-F238E27FC236}">
                <a16:creationId xmlns:a16="http://schemas.microsoft.com/office/drawing/2014/main" id="{895C9E58-6F8D-40B5-90CA-23B56E54ECC3}"/>
              </a:ext>
            </a:extLst>
          </p:cNvPr>
          <p:cNvSpPr txBox="1"/>
          <p:nvPr/>
        </p:nvSpPr>
        <p:spPr>
          <a:xfrm>
            <a:off x="3208114" y="4052648"/>
            <a:ext cx="5775767" cy="400110"/>
          </a:xfrm>
          <a:prstGeom prst="rect">
            <a:avLst/>
          </a:prstGeom>
          <a:noFill/>
        </p:spPr>
        <p:txBody>
          <a:bodyPr wrap="square" rtlCol="0">
            <a:spAutoFit/>
          </a:bodyPr>
          <a:lstStyle/>
          <a:p>
            <a:pPr algn="ctr">
              <a:spcAft>
                <a:spcPts val="600"/>
              </a:spcAft>
            </a:pPr>
            <a:r>
              <a:rPr lang="en-US" sz="2000"/>
              <a:t>NOVEMBER 12, 2020</a:t>
            </a:r>
          </a:p>
        </p:txBody>
      </p:sp>
    </p:spTree>
    <p:extLst>
      <p:ext uri="{BB962C8B-B14F-4D97-AF65-F5344CB8AC3E}">
        <p14:creationId xmlns:p14="http://schemas.microsoft.com/office/powerpoint/2010/main" val="172134835"/>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5512E99-8719-44FF-90FE-0B635ADC8A19}"/>
              </a:ext>
            </a:extLst>
          </p:cNvPr>
          <p:cNvSpPr>
            <a:spLocks noGrp="1"/>
          </p:cNvSpPr>
          <p:nvPr>
            <p:ph type="title"/>
          </p:nvPr>
        </p:nvSpPr>
        <p:spPr>
          <a:xfrm>
            <a:off x="205568" y="200761"/>
            <a:ext cx="7861986" cy="1188720"/>
          </a:xfrm>
        </p:spPr>
        <p:txBody>
          <a:bodyPr>
            <a:normAutofit/>
          </a:bodyPr>
          <a:lstStyle/>
          <a:p>
            <a:pPr algn="l"/>
            <a:r>
              <a:rPr lang="en-US" b="1"/>
              <a:t>IRC§127 - Educational assistance programs</a:t>
            </a:r>
          </a:p>
        </p:txBody>
      </p:sp>
      <p:sp>
        <p:nvSpPr>
          <p:cNvPr id="3" name="Content Placeholder 2">
            <a:extLst>
              <a:ext uri="{FF2B5EF4-FFF2-40B4-BE49-F238E27FC236}">
                <a16:creationId xmlns:a16="http://schemas.microsoft.com/office/drawing/2014/main" id="{5EAC4F8A-3E7E-419B-B5ED-81C15CD1DC50}"/>
              </a:ext>
            </a:extLst>
          </p:cNvPr>
          <p:cNvSpPr>
            <a:spLocks noGrp="1"/>
          </p:cNvSpPr>
          <p:nvPr>
            <p:ph idx="1"/>
          </p:nvPr>
        </p:nvSpPr>
        <p:spPr>
          <a:xfrm>
            <a:off x="1491916" y="1981631"/>
            <a:ext cx="7237375" cy="4118379"/>
          </a:xfrm>
        </p:spPr>
        <p:txBody>
          <a:bodyPr>
            <a:normAutofit/>
          </a:bodyPr>
          <a:lstStyle/>
          <a:p>
            <a:pPr marL="342900" indent="-342900">
              <a:buAutoNum type="alphaLcPeriod"/>
            </a:pPr>
            <a:r>
              <a:rPr lang="en-US" sz="2000"/>
              <a:t>Best Practices- Items to include in the IRC § 127 Plan:</a:t>
            </a:r>
          </a:p>
          <a:p>
            <a:pPr marL="857250" lvl="2" indent="-400050">
              <a:buFont typeface="+mj-lt"/>
              <a:buAutoNum type="romanLcPeriod"/>
            </a:pPr>
            <a:r>
              <a:rPr lang="en-US" sz="2000"/>
              <a:t>Eligibility Requirements </a:t>
            </a:r>
          </a:p>
          <a:p>
            <a:pPr marL="857250" lvl="2" indent="-400050">
              <a:buFont typeface="+mj-lt"/>
              <a:buAutoNum type="romanLcPeriod"/>
            </a:pPr>
            <a:r>
              <a:rPr lang="en-US" sz="2000"/>
              <a:t>Specific Benefits Provided </a:t>
            </a:r>
          </a:p>
          <a:p>
            <a:pPr marL="857250" lvl="2" indent="-400050">
              <a:buFont typeface="+mj-lt"/>
              <a:buAutoNum type="romanLcPeriod"/>
            </a:pPr>
            <a:r>
              <a:rPr lang="en-US" sz="2000"/>
              <a:t>Limitations on Benefits </a:t>
            </a:r>
          </a:p>
          <a:p>
            <a:pPr marL="857250" lvl="2" indent="-400050">
              <a:buFont typeface="+mj-lt"/>
              <a:buAutoNum type="romanLcPeriod"/>
            </a:pPr>
            <a:r>
              <a:rPr lang="en-US" sz="2000"/>
              <a:t>Other Terms Regarding Participation </a:t>
            </a:r>
          </a:p>
          <a:p>
            <a:pPr marL="857250" lvl="2" indent="-400050">
              <a:buFont typeface="+mj-lt"/>
              <a:buAutoNum type="romanLcPeriod"/>
            </a:pPr>
            <a:r>
              <a:rPr lang="en-US" sz="2000"/>
              <a:t>Denial and Appeal Procedures </a:t>
            </a:r>
          </a:p>
        </p:txBody>
      </p:sp>
    </p:spTree>
    <p:extLst>
      <p:ext uri="{BB962C8B-B14F-4D97-AF65-F5344CB8AC3E}">
        <p14:creationId xmlns:p14="http://schemas.microsoft.com/office/powerpoint/2010/main" val="2027506269"/>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75008-5A8B-441B-A22B-1BD6AA5F68A8}"/>
              </a:ext>
            </a:extLst>
          </p:cNvPr>
          <p:cNvSpPr>
            <a:spLocks noGrp="1"/>
          </p:cNvSpPr>
          <p:nvPr>
            <p:ph type="title"/>
          </p:nvPr>
        </p:nvSpPr>
        <p:spPr>
          <a:xfrm>
            <a:off x="187452" y="187452"/>
            <a:ext cx="7729728" cy="1188720"/>
          </a:xfrm>
          <a:solidFill>
            <a:srgbClr val="FFFFFF"/>
          </a:solidFill>
        </p:spPr>
        <p:txBody>
          <a:bodyPr>
            <a:normAutofit/>
          </a:bodyPr>
          <a:lstStyle/>
          <a:p>
            <a:pPr algn="l"/>
            <a:r>
              <a:rPr lang="en-US" b="1"/>
              <a:t>IRC§139 </a:t>
            </a:r>
            <a:br>
              <a:rPr lang="en-US" b="1"/>
            </a:br>
            <a:r>
              <a:rPr lang="en-US" b="1"/>
              <a:t>Disaster Relief Payments</a:t>
            </a:r>
          </a:p>
        </p:txBody>
      </p:sp>
      <p:sp>
        <p:nvSpPr>
          <p:cNvPr id="3" name="Content Placeholder 2">
            <a:extLst>
              <a:ext uri="{FF2B5EF4-FFF2-40B4-BE49-F238E27FC236}">
                <a16:creationId xmlns:a16="http://schemas.microsoft.com/office/drawing/2014/main" id="{9CE41BB4-A6F9-4234-A1D8-F01A6CE1496C}"/>
              </a:ext>
            </a:extLst>
          </p:cNvPr>
          <p:cNvSpPr>
            <a:spLocks noGrp="1"/>
          </p:cNvSpPr>
          <p:nvPr>
            <p:ph idx="1"/>
          </p:nvPr>
        </p:nvSpPr>
        <p:spPr>
          <a:xfrm>
            <a:off x="1706062" y="1701478"/>
            <a:ext cx="8779512" cy="3469040"/>
          </a:xfrm>
        </p:spPr>
        <p:txBody>
          <a:bodyPr>
            <a:normAutofit/>
          </a:bodyPr>
          <a:lstStyle/>
          <a:p>
            <a:pPr marL="342900" indent="-342900">
              <a:buAutoNum type="alphaLcPeriod"/>
            </a:pPr>
            <a:r>
              <a:rPr lang="en-US" sz="2000">
                <a:solidFill>
                  <a:srgbClr val="404040"/>
                </a:solidFill>
              </a:rPr>
              <a:t>IRC§61- “gross income means all income from whatever source derived” </a:t>
            </a:r>
          </a:p>
          <a:p>
            <a:pPr marL="342900" indent="-342900">
              <a:buAutoNum type="alphaLcPeriod"/>
            </a:pPr>
            <a:r>
              <a:rPr lang="en-US" sz="2000">
                <a:solidFill>
                  <a:srgbClr val="404040"/>
                </a:solidFill>
              </a:rPr>
              <a:t>IRC§102- an exception to inclusion of gross income for gifts made out of detached and disinterested generosity, </a:t>
            </a:r>
            <a:r>
              <a:rPr lang="en-US" sz="2000" b="1" u="sng">
                <a:solidFill>
                  <a:srgbClr val="404040"/>
                </a:solidFill>
              </a:rPr>
              <a:t>except in the case of an employer</a:t>
            </a:r>
            <a:endParaRPr lang="en-US" sz="2000">
              <a:solidFill>
                <a:srgbClr val="404040"/>
              </a:solidFill>
            </a:endParaRPr>
          </a:p>
          <a:p>
            <a:pPr marL="342900" indent="-342900">
              <a:buAutoNum type="alphaLcPeriod"/>
            </a:pPr>
            <a:r>
              <a:rPr lang="en-US" sz="2000">
                <a:solidFill>
                  <a:srgbClr val="404040"/>
                </a:solidFill>
              </a:rPr>
              <a:t>IRC§139</a:t>
            </a:r>
          </a:p>
          <a:p>
            <a:pPr marL="857250" lvl="2" indent="-400050">
              <a:buFont typeface="+mj-lt"/>
              <a:buAutoNum type="romanLcPeriod"/>
            </a:pPr>
            <a:r>
              <a:rPr lang="en-US" sz="2000">
                <a:solidFill>
                  <a:srgbClr val="404040"/>
                </a:solidFill>
              </a:rPr>
              <a:t>Enacted after 9/11 terrorist attack</a:t>
            </a:r>
          </a:p>
          <a:p>
            <a:pPr marL="857250" lvl="2" indent="-400050">
              <a:buFont typeface="+mj-lt"/>
              <a:buAutoNum type="romanLcPeriod"/>
            </a:pPr>
            <a:r>
              <a:rPr lang="en-US" sz="2000">
                <a:solidFill>
                  <a:srgbClr val="404040"/>
                </a:solidFill>
              </a:rPr>
              <a:t>Creates an additional exception to IRC§61 for employers who desire to help employees (and others) with disaster relief by permitting the payment to the employee and allowing the business deduction </a:t>
            </a:r>
            <a:r>
              <a:rPr lang="en-US" sz="2000" b="1" u="sng">
                <a:solidFill>
                  <a:srgbClr val="404040"/>
                </a:solidFill>
              </a:rPr>
              <a:t>but not being included as income or subject to employment taxes.</a:t>
            </a:r>
            <a:endParaRPr lang="en-US" sz="2000">
              <a:solidFill>
                <a:srgbClr val="404040"/>
              </a:solidFill>
            </a:endParaRPr>
          </a:p>
        </p:txBody>
      </p:sp>
    </p:spTree>
    <p:extLst>
      <p:ext uri="{BB962C8B-B14F-4D97-AF65-F5344CB8AC3E}">
        <p14:creationId xmlns:p14="http://schemas.microsoft.com/office/powerpoint/2010/main" val="340987596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8CB7FCF-023F-44E0-BEF7-9CBF1BC2FFCE}"/>
              </a:ext>
            </a:extLst>
          </p:cNvPr>
          <p:cNvSpPr>
            <a:spLocks noGrp="1"/>
          </p:cNvSpPr>
          <p:nvPr>
            <p:ph type="title"/>
          </p:nvPr>
        </p:nvSpPr>
        <p:spPr>
          <a:xfrm>
            <a:off x="193991" y="189188"/>
            <a:ext cx="7729728" cy="1188720"/>
          </a:xfrm>
        </p:spPr>
        <p:txBody>
          <a:bodyPr/>
          <a:lstStyle/>
          <a:p>
            <a:pPr algn="l"/>
            <a:r>
              <a:rPr lang="en-US" b="1"/>
              <a:t>IRC§139</a:t>
            </a:r>
            <a:br>
              <a:rPr lang="en-US" b="1"/>
            </a:br>
            <a:r>
              <a:rPr lang="en-US" b="1"/>
              <a:t>Disaster relief payments</a:t>
            </a:r>
          </a:p>
        </p:txBody>
      </p:sp>
      <p:sp>
        <p:nvSpPr>
          <p:cNvPr id="3" name="Content Placeholder 2">
            <a:extLst>
              <a:ext uri="{FF2B5EF4-FFF2-40B4-BE49-F238E27FC236}">
                <a16:creationId xmlns:a16="http://schemas.microsoft.com/office/drawing/2014/main" id="{ACF3AB35-F5F5-4B85-B3EE-B5527AA0A09E}"/>
              </a:ext>
            </a:extLst>
          </p:cNvPr>
          <p:cNvSpPr>
            <a:spLocks noGrp="1"/>
          </p:cNvSpPr>
          <p:nvPr>
            <p:ph idx="1"/>
          </p:nvPr>
        </p:nvSpPr>
        <p:spPr>
          <a:xfrm>
            <a:off x="2231136" y="1377908"/>
            <a:ext cx="7729728" cy="4107998"/>
          </a:xfrm>
        </p:spPr>
        <p:txBody>
          <a:bodyPr>
            <a:noAutofit/>
          </a:bodyPr>
          <a:lstStyle/>
          <a:p>
            <a:pPr marL="342900" indent="-342900">
              <a:buFont typeface="+mj-lt"/>
              <a:buAutoNum type="alphaLcPeriod"/>
            </a:pPr>
            <a:r>
              <a:rPr lang="en-US" sz="1600"/>
              <a:t>Qualified Disaster:</a:t>
            </a:r>
          </a:p>
          <a:p>
            <a:pPr marL="0" indent="0">
              <a:buNone/>
            </a:pPr>
            <a:r>
              <a:rPr lang="en-US" sz="1600"/>
              <a:t>	-a disaster resulting from terroristic or military action, a federally declared 	disaster, a disaster determined by the Secretary to be of catastrophic nature, or 	a disaster determined by Federal, State, or local government or agency- 	IRC§139(c)</a:t>
            </a:r>
            <a:endParaRPr lang="en-US" sz="1600" b="1"/>
          </a:p>
          <a:p>
            <a:pPr marL="342900" indent="-342900">
              <a:buFont typeface="+mj-lt"/>
              <a:buAutoNum type="alphaLcPeriod" startAt="2"/>
            </a:pPr>
            <a:r>
              <a:rPr lang="en-US" sz="1600"/>
              <a:t>Qualified Disaster Relief Payment:</a:t>
            </a:r>
          </a:p>
          <a:p>
            <a:pPr marL="0" indent="0">
              <a:buNone/>
            </a:pPr>
            <a:r>
              <a:rPr lang="en-US" sz="1600"/>
              <a:t>	-Payment made to or for the benefit of an individual “to reimburse or </a:t>
            </a:r>
            <a:r>
              <a:rPr lang="en-US" sz="1600" b="1" u="sng"/>
              <a:t>pay </a:t>
            </a:r>
            <a:r>
              <a:rPr lang="en-US" sz="1600"/>
              <a:t>	</a:t>
            </a:r>
            <a:r>
              <a:rPr lang="en-US" sz="1600" b="1" u="sng"/>
              <a:t>reasonable and necessary</a:t>
            </a:r>
            <a:r>
              <a:rPr lang="en-US" sz="1600"/>
              <a:t> personal, family, living, or funeral expenses 	incurred as a result of the qualified disaster” and includes repairs to personal 	residence and any government funded aid- IRC§139(b)</a:t>
            </a:r>
          </a:p>
          <a:p>
            <a:pPr marL="342900" indent="-342900">
              <a:buFont typeface="+mj-lt"/>
              <a:buAutoNum type="alphaLcPeriod" startAt="3"/>
            </a:pPr>
            <a:r>
              <a:rPr lang="en-US" sz="1600"/>
              <a:t>Not Included in Gross Income- IRC§139(a)</a:t>
            </a:r>
          </a:p>
          <a:p>
            <a:pPr marL="342900" indent="-342900">
              <a:buFont typeface="+mj-lt"/>
              <a:buAutoNum type="alphaLcPeriod" startAt="3"/>
            </a:pPr>
            <a:r>
              <a:rPr lang="en-US" sz="1600"/>
              <a:t>Not “treated as net earnings from self-employment, wages, or compensation subject to tax”- IRC§139(d)</a:t>
            </a:r>
          </a:p>
          <a:p>
            <a:pPr marL="342900" indent="-342900">
              <a:buFont typeface="+mj-lt"/>
              <a:buAutoNum type="alphaLcPeriod" startAt="3"/>
            </a:pPr>
            <a:r>
              <a:rPr lang="en-US" sz="1600"/>
              <a:t>Qualified Disaster Relief Payment is deductible by the employer:</a:t>
            </a:r>
          </a:p>
          <a:p>
            <a:pPr marL="857250" lvl="2" indent="-400050">
              <a:buFont typeface="+mj-lt"/>
              <a:buAutoNum type="romanLcPeriod"/>
            </a:pPr>
            <a:r>
              <a:rPr lang="en-US"/>
              <a:t>Joint Committee on Taxation Staff, Technical explanation of the “Victims of Terrorism Tax Relief Act of 2001,” as passed by the House and Senate on December 20, 2001, 107</a:t>
            </a:r>
            <a:r>
              <a:rPr lang="en-US" baseline="30000"/>
              <a:t>th</a:t>
            </a:r>
            <a:r>
              <a:rPr lang="en-US"/>
              <a:t> Cong., 1</a:t>
            </a:r>
            <a:r>
              <a:rPr lang="en-US" baseline="30000"/>
              <a:t>st</a:t>
            </a:r>
            <a:r>
              <a:rPr lang="en-US"/>
              <a:t> Sess. 16 (2001)</a:t>
            </a:r>
          </a:p>
          <a:p>
            <a:pPr marL="457200" lvl="2" indent="0">
              <a:buNone/>
            </a:pPr>
            <a:endParaRPr lang="en-US"/>
          </a:p>
        </p:txBody>
      </p:sp>
    </p:spTree>
    <p:extLst>
      <p:ext uri="{BB962C8B-B14F-4D97-AF65-F5344CB8AC3E}">
        <p14:creationId xmlns:p14="http://schemas.microsoft.com/office/powerpoint/2010/main" val="3347324119"/>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2"/>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4874AEA3-0080-4774-AE6B-8F101BBFD5F6}"/>
              </a:ext>
            </a:extLst>
          </p:cNvPr>
          <p:cNvSpPr>
            <a:spLocks noGrp="1"/>
          </p:cNvSpPr>
          <p:nvPr>
            <p:ph type="title"/>
          </p:nvPr>
        </p:nvSpPr>
        <p:spPr>
          <a:xfrm>
            <a:off x="133917" y="82441"/>
            <a:ext cx="4827827" cy="1440394"/>
          </a:xfrm>
          <a:noFill/>
          <a:ln>
            <a:solidFill>
              <a:schemeClr val="tx1"/>
            </a:solidFill>
          </a:ln>
        </p:spPr>
        <p:txBody>
          <a:bodyPr>
            <a:normAutofit/>
          </a:bodyPr>
          <a:lstStyle/>
          <a:p>
            <a:pPr algn="l"/>
            <a:r>
              <a:rPr lang="en-US" b="1">
                <a:solidFill>
                  <a:schemeClr val="tx1"/>
                </a:solidFill>
              </a:rPr>
              <a:t>IRC§139 </a:t>
            </a:r>
            <a:br>
              <a:rPr lang="en-US" b="1">
                <a:solidFill>
                  <a:schemeClr val="tx1"/>
                </a:solidFill>
              </a:rPr>
            </a:br>
            <a:r>
              <a:rPr lang="en-US" b="1">
                <a:solidFill>
                  <a:schemeClr val="tx1"/>
                </a:solidFill>
              </a:rPr>
              <a:t>Best Practices</a:t>
            </a:r>
          </a:p>
        </p:txBody>
      </p:sp>
      <p:sp>
        <p:nvSpPr>
          <p:cNvPr id="17" name="Rectangle 16">
            <a:extLst>
              <a:ext uri="{FF2B5EF4-FFF2-40B4-BE49-F238E27FC236}">
                <a16:creationId xmlns:a16="http://schemas.microsoft.com/office/drawing/2014/main" id="{FB403EBD-907E-4D59-98D4-A72CD1063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195BB2-E796-42FE-9ADF-340A58250D39}"/>
              </a:ext>
            </a:extLst>
          </p:cNvPr>
          <p:cNvSpPr>
            <a:spLocks noGrp="1"/>
          </p:cNvSpPr>
          <p:nvPr>
            <p:ph idx="1"/>
          </p:nvPr>
        </p:nvSpPr>
        <p:spPr>
          <a:xfrm>
            <a:off x="133917" y="1782500"/>
            <a:ext cx="5408696" cy="4868821"/>
          </a:xfrm>
        </p:spPr>
        <p:txBody>
          <a:bodyPr anchor="ctr">
            <a:normAutofit/>
          </a:bodyPr>
          <a:lstStyle/>
          <a:p>
            <a:pPr marL="342900" indent="-342900">
              <a:buClrTx/>
              <a:buFont typeface="+mj-lt"/>
              <a:buAutoNum type="alphaLcPeriod"/>
            </a:pPr>
            <a:r>
              <a:rPr lang="en-US">
                <a:solidFill>
                  <a:schemeClr val="bg1"/>
                </a:solidFill>
              </a:rPr>
              <a:t>No formal policy required</a:t>
            </a:r>
          </a:p>
          <a:p>
            <a:pPr marL="342900" indent="-342900">
              <a:buClrTx/>
              <a:buFont typeface="+mj-lt"/>
              <a:buAutoNum type="alphaLcPeriod"/>
            </a:pPr>
            <a:r>
              <a:rPr lang="en-US">
                <a:solidFill>
                  <a:schemeClr val="bg1"/>
                </a:solidFill>
              </a:rPr>
              <a:t>Recommended to implement a Qualified Disaster Relief Program in writing covering:</a:t>
            </a:r>
          </a:p>
          <a:p>
            <a:pPr marL="857250" lvl="2" indent="-400050">
              <a:buClrTx/>
              <a:buAutoNum type="romanLcPeriod"/>
            </a:pPr>
            <a:r>
              <a:rPr lang="en-US">
                <a:solidFill>
                  <a:schemeClr val="bg1"/>
                </a:solidFill>
              </a:rPr>
              <a:t>Specify the disaster and the time period</a:t>
            </a:r>
          </a:p>
          <a:p>
            <a:pPr marL="857250" lvl="2" indent="-400050">
              <a:buClrTx/>
              <a:buAutoNum type="romanLcPeriod"/>
            </a:pPr>
            <a:r>
              <a:rPr lang="en-US">
                <a:solidFill>
                  <a:schemeClr val="bg1"/>
                </a:solidFill>
              </a:rPr>
              <a:t>Who is eligible to participate</a:t>
            </a:r>
          </a:p>
          <a:p>
            <a:pPr marL="857250" lvl="2" indent="-400050">
              <a:buClrTx/>
              <a:buAutoNum type="romanLcPeriod"/>
            </a:pPr>
            <a:r>
              <a:rPr lang="en-US">
                <a:solidFill>
                  <a:schemeClr val="bg1"/>
                </a:solidFill>
              </a:rPr>
              <a:t>How will assistance be determined (flat fee, tiered, committee determination, etc.)</a:t>
            </a:r>
          </a:p>
          <a:p>
            <a:pPr marL="1028700" lvl="3" indent="-342900">
              <a:buClrTx/>
              <a:buAutoNum type="arabicPeriod"/>
            </a:pPr>
            <a:r>
              <a:rPr lang="en-US">
                <a:solidFill>
                  <a:schemeClr val="bg1"/>
                </a:solidFill>
              </a:rPr>
              <a:t>Consider duration of the disaster</a:t>
            </a:r>
          </a:p>
          <a:p>
            <a:pPr marL="1028700" lvl="3" indent="-342900">
              <a:buClrTx/>
              <a:buAutoNum type="arabicPeriod"/>
            </a:pPr>
            <a:r>
              <a:rPr lang="en-US">
                <a:solidFill>
                  <a:schemeClr val="bg1"/>
                </a:solidFill>
              </a:rPr>
              <a:t>No limit if  “reasonable” </a:t>
            </a:r>
          </a:p>
        </p:txBody>
      </p:sp>
      <p:sp>
        <p:nvSpPr>
          <p:cNvPr id="7" name="Content Placeholder 2">
            <a:extLst>
              <a:ext uri="{FF2B5EF4-FFF2-40B4-BE49-F238E27FC236}">
                <a16:creationId xmlns:a16="http://schemas.microsoft.com/office/drawing/2014/main" id="{88195BB2-E796-42FE-9ADF-340A58250D39}"/>
              </a:ext>
            </a:extLst>
          </p:cNvPr>
          <p:cNvSpPr txBox="1"/>
          <p:nvPr/>
        </p:nvSpPr>
        <p:spPr>
          <a:xfrm>
            <a:off x="5785243" y="1247012"/>
            <a:ext cx="5408696" cy="486882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857250" lvl="2" indent="-400050">
              <a:buClrTx/>
              <a:buFont typeface="+mj-lt"/>
              <a:buAutoNum type="romanLcPeriod" startAt="4"/>
            </a:pPr>
            <a:r>
              <a:rPr lang="en-US" smtClean="0">
                <a:solidFill>
                  <a:schemeClr val="bg1"/>
                </a:solidFill>
              </a:rPr>
              <a:t>List of includable expenses (and perhaps expenses not permitted)</a:t>
            </a:r>
          </a:p>
          <a:p>
            <a:pPr marL="1085850" lvl="3" indent="-400050">
              <a:buClrTx/>
              <a:buFont typeface="Arial" panose="020b0604020202020204" pitchFamily="34" charset="0"/>
              <a:buAutoNum type="romanLcPeriod"/>
            </a:pPr>
            <a:r>
              <a:rPr lang="en-US" smtClean="0">
                <a:solidFill>
                  <a:schemeClr val="bg1"/>
                </a:solidFill>
              </a:rPr>
              <a:t>Unreimbursed </a:t>
            </a:r>
            <a:r>
              <a:rPr lang="en-US">
                <a:solidFill>
                  <a:schemeClr val="bg1"/>
                </a:solidFill>
              </a:rPr>
              <a:t>medical expenses including co-pays, deductibles, vitamins, and supplements; </a:t>
            </a:r>
          </a:p>
          <a:p>
            <a:pPr marL="1085850" lvl="3" indent="-400050">
              <a:buClrTx/>
              <a:buFont typeface="Arial" panose="020b0604020202020204" pitchFamily="34" charset="0"/>
              <a:buAutoNum type="romanLcPeriod"/>
            </a:pPr>
            <a:r>
              <a:rPr lang="en-US" smtClean="0">
                <a:solidFill>
                  <a:schemeClr val="bg1"/>
                </a:solidFill>
              </a:rPr>
              <a:t>Increased </a:t>
            </a:r>
            <a:r>
              <a:rPr lang="en-US">
                <a:solidFill>
                  <a:schemeClr val="bg1"/>
                </a:solidFill>
              </a:rPr>
              <a:t>expenses associated with being quarantined at home such as increased utilities;</a:t>
            </a:r>
          </a:p>
          <a:p>
            <a:pPr marL="1085850" lvl="3" indent="-400050">
              <a:buClrTx/>
              <a:buFont typeface="Arial" panose="020b0604020202020204" pitchFamily="34" charset="0"/>
              <a:buAutoNum type="romanLcPeriod"/>
            </a:pPr>
            <a:r>
              <a:rPr lang="en-US" smtClean="0">
                <a:solidFill>
                  <a:schemeClr val="bg1"/>
                </a:solidFill>
              </a:rPr>
              <a:t>Expenses </a:t>
            </a:r>
            <a:r>
              <a:rPr lang="en-US">
                <a:solidFill>
                  <a:schemeClr val="bg1"/>
                </a:solidFill>
              </a:rPr>
              <a:t>associated with setting up or maintaining a home office such as enhanced internet connections, computer monitors, laptops, printers, office supplies, etc</a:t>
            </a:r>
            <a:r>
              <a:rPr lang="en-US" smtClean="0">
                <a:solidFill>
                  <a:schemeClr val="bg1"/>
                </a:solidFill>
              </a:rPr>
              <a:t>.; </a:t>
            </a:r>
            <a:endParaRPr lang="en-US">
              <a:solidFill>
                <a:schemeClr val="bg1"/>
              </a:solidFill>
            </a:endParaRPr>
          </a:p>
          <a:p>
            <a:pPr marL="1085850" lvl="3" indent="-400050">
              <a:buClrTx/>
              <a:buFont typeface="Arial" panose="020b0604020202020204" pitchFamily="34" charset="0"/>
              <a:buAutoNum type="romanLcPeriod"/>
            </a:pPr>
            <a:r>
              <a:rPr lang="en-US" smtClean="0">
                <a:solidFill>
                  <a:schemeClr val="bg1"/>
                </a:solidFill>
              </a:rPr>
              <a:t>Housing </a:t>
            </a:r>
            <a:r>
              <a:rPr lang="en-US">
                <a:solidFill>
                  <a:schemeClr val="bg1"/>
                </a:solidFill>
              </a:rPr>
              <a:t>for additional family </a:t>
            </a:r>
            <a:r>
              <a:rPr lang="en-US" smtClean="0">
                <a:solidFill>
                  <a:schemeClr val="bg1"/>
                </a:solidFill>
              </a:rPr>
              <a:t>members; </a:t>
            </a:r>
            <a:endParaRPr lang="en-US">
              <a:solidFill>
                <a:schemeClr val="bg1"/>
              </a:solidFill>
            </a:endParaRPr>
          </a:p>
          <a:p>
            <a:pPr marL="1085850" lvl="3" indent="-400050">
              <a:buClrTx/>
              <a:buFont typeface="Arial" panose="020b0604020202020204" pitchFamily="34" charset="0"/>
              <a:buAutoNum type="romanLcPeriod"/>
            </a:pPr>
            <a:r>
              <a:rPr lang="en-US" smtClean="0">
                <a:solidFill>
                  <a:schemeClr val="bg1"/>
                </a:solidFill>
              </a:rPr>
              <a:t>Nonperishable </a:t>
            </a:r>
            <a:r>
              <a:rPr lang="en-US">
                <a:solidFill>
                  <a:schemeClr val="bg1"/>
                </a:solidFill>
              </a:rPr>
              <a:t>food purchases/reserves;</a:t>
            </a:r>
          </a:p>
          <a:p>
            <a:pPr marL="1085850" lvl="3" indent="-400050">
              <a:buClrTx/>
              <a:buFont typeface="Arial" panose="020b0604020202020204" pitchFamily="34" charset="0"/>
              <a:buAutoNum type="romanLcPeriod"/>
            </a:pPr>
            <a:r>
              <a:rPr lang="en-US" smtClean="0">
                <a:solidFill>
                  <a:schemeClr val="bg1"/>
                </a:solidFill>
              </a:rPr>
              <a:t>Increased </a:t>
            </a:r>
            <a:r>
              <a:rPr lang="en-US">
                <a:solidFill>
                  <a:schemeClr val="bg1"/>
                </a:solidFill>
              </a:rPr>
              <a:t>childcare expenses;</a:t>
            </a:r>
          </a:p>
          <a:p>
            <a:pPr marL="1085850" lvl="3" indent="-400050">
              <a:buClrTx/>
              <a:buFont typeface="Arial" panose="020b0604020202020204" pitchFamily="34" charset="0"/>
              <a:buAutoNum type="romanLcPeriod"/>
            </a:pPr>
            <a:r>
              <a:rPr lang="en-US" smtClean="0">
                <a:solidFill>
                  <a:schemeClr val="bg1"/>
                </a:solidFill>
              </a:rPr>
              <a:t>Expenses </a:t>
            </a:r>
            <a:r>
              <a:rPr lang="en-US">
                <a:solidFill>
                  <a:schemeClr val="bg1"/>
                </a:solidFill>
              </a:rPr>
              <a:t>for enhancing mental health and physical well-being such as meditation apps and home health fitness; and</a:t>
            </a:r>
          </a:p>
          <a:p>
            <a:pPr marL="1085850" lvl="3" indent="-400050">
              <a:buClrTx/>
              <a:buFont typeface="Arial" panose="020b0604020202020204" pitchFamily="34" charset="0"/>
              <a:buAutoNum type="romanLcPeriod"/>
            </a:pPr>
            <a:r>
              <a:rPr lang="en-US" smtClean="0">
                <a:solidFill>
                  <a:schemeClr val="bg1"/>
                </a:solidFill>
              </a:rPr>
              <a:t>Alternative </a:t>
            </a:r>
            <a:r>
              <a:rPr lang="en-US">
                <a:solidFill>
                  <a:schemeClr val="bg1"/>
                </a:solidFill>
              </a:rPr>
              <a:t>commuting means in lieu of mass transit</a:t>
            </a:r>
          </a:p>
        </p:txBody>
      </p:sp>
    </p:spTree>
    <p:extLst>
      <p:ext uri="{BB962C8B-B14F-4D97-AF65-F5344CB8AC3E}">
        <p14:creationId xmlns:p14="http://schemas.microsoft.com/office/powerpoint/2010/main" val="1243848145"/>
      </p:ext>
    </p:extLst>
  </p:cSld>
  <p:clrMapOvr>
    <a:overrideClrMapping bg1="dk1" tx1="lt1" bg2="dk2" tx2="lt2" accent1="accent1" accent2="accent2" accent3="accent3" accent4="accent4" accent5="accent5" accent6="accent6" hlink="hlink" folHlink="folHlink"/>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8CB7FCF-023F-44E0-BEF7-9CBF1BC2FFCE}"/>
              </a:ext>
            </a:extLst>
          </p:cNvPr>
          <p:cNvSpPr>
            <a:spLocks noGrp="1"/>
          </p:cNvSpPr>
          <p:nvPr>
            <p:ph type="title"/>
          </p:nvPr>
        </p:nvSpPr>
        <p:spPr>
          <a:xfrm>
            <a:off x="193991" y="189188"/>
            <a:ext cx="7729728" cy="1188720"/>
          </a:xfrm>
        </p:spPr>
        <p:txBody>
          <a:bodyPr/>
          <a:lstStyle/>
          <a:p>
            <a:pPr algn="l"/>
            <a:r>
              <a:rPr lang="en-US" b="1">
                <a:solidFill>
                  <a:schemeClr val="tx1"/>
                </a:solidFill>
              </a:rPr>
              <a:t>IRC§139 </a:t>
            </a:r>
            <a:br>
              <a:rPr lang="en-US" b="1">
                <a:solidFill>
                  <a:schemeClr val="tx1"/>
                </a:solidFill>
              </a:rPr>
            </a:br>
            <a:r>
              <a:rPr lang="en-US" b="1">
                <a:solidFill>
                  <a:schemeClr val="tx1"/>
                </a:solidFill>
              </a:rPr>
              <a:t>Best </a:t>
            </a:r>
            <a:r>
              <a:rPr lang="en-US" b="1" smtClean="0">
                <a:solidFill>
                  <a:schemeClr val="tx1"/>
                </a:solidFill>
              </a:rPr>
              <a:t>Practices - continued</a:t>
            </a:r>
            <a:endParaRPr lang="en-US" b="1"/>
          </a:p>
        </p:txBody>
      </p:sp>
      <p:sp>
        <p:nvSpPr>
          <p:cNvPr id="3" name="Content Placeholder 2">
            <a:extLst>
              <a:ext uri="{FF2B5EF4-FFF2-40B4-BE49-F238E27FC236}">
                <a16:creationId xmlns:a16="http://schemas.microsoft.com/office/drawing/2014/main" id="{ACF3AB35-F5F5-4B85-B3EE-B5527AA0A09E}"/>
              </a:ext>
            </a:extLst>
          </p:cNvPr>
          <p:cNvSpPr>
            <a:spLocks noGrp="1"/>
          </p:cNvSpPr>
          <p:nvPr>
            <p:ph idx="1"/>
          </p:nvPr>
        </p:nvSpPr>
        <p:spPr>
          <a:xfrm>
            <a:off x="2118402" y="1766170"/>
            <a:ext cx="7729728" cy="4446740"/>
          </a:xfrm>
        </p:spPr>
        <p:txBody>
          <a:bodyPr>
            <a:noAutofit/>
          </a:bodyPr>
          <a:lstStyle/>
          <a:p>
            <a:pPr marL="342900" lvl="0" indent="-342900" defTabSz="457200">
              <a:spcBef>
                <a:spcPct val="0"/>
              </a:spcBef>
              <a:buClrTx/>
              <a:buFont typeface="+mj-lt"/>
              <a:buAutoNum type="alphaLcPeriod" startAt="3"/>
              <a:defRPr/>
            </a:pPr>
            <a:r>
              <a:rPr lang="en-US">
                <a:solidFill>
                  <a:srgbClr val="000000"/>
                </a:solidFill>
              </a:rPr>
              <a:t>Employees should receive copy of the </a:t>
            </a:r>
            <a:r>
              <a:rPr lang="en-US" smtClean="0">
                <a:solidFill>
                  <a:srgbClr val="000000"/>
                </a:solidFill>
              </a:rPr>
              <a:t>program</a:t>
            </a:r>
          </a:p>
          <a:p>
            <a:pPr marL="0" lvl="0" indent="0" defTabSz="457200">
              <a:spcBef>
                <a:spcPct val="0"/>
              </a:spcBef>
              <a:buClrTx/>
              <a:buNone/>
              <a:defRPr/>
            </a:pPr>
            <a:endParaRPr lang="en-US">
              <a:solidFill>
                <a:srgbClr val="000000"/>
              </a:solidFill>
            </a:endParaRPr>
          </a:p>
          <a:p>
            <a:pPr marL="342900" lvl="0" indent="-342900" defTabSz="457200">
              <a:spcBef>
                <a:spcPct val="0"/>
              </a:spcBef>
              <a:buClrTx/>
              <a:buFont typeface="+mj-lt"/>
              <a:buAutoNum type="alphaLcPeriod" startAt="4"/>
              <a:defRPr/>
            </a:pPr>
            <a:r>
              <a:rPr lang="en-US">
                <a:solidFill>
                  <a:srgbClr val="000000"/>
                </a:solidFill>
              </a:rPr>
              <a:t>Participating employees should sign an acknowledgement and certification providing: </a:t>
            </a:r>
          </a:p>
          <a:p>
            <a:pPr marL="1314450" lvl="2" indent="-400050" defTabSz="457200">
              <a:spcBef>
                <a:spcPct val="0"/>
              </a:spcBef>
              <a:buClrTx/>
              <a:buFont typeface="+mj-lt"/>
              <a:buAutoNum type="romanLcPeriod"/>
              <a:defRPr/>
            </a:pPr>
            <a:r>
              <a:rPr lang="en-US" sz="1800">
                <a:solidFill>
                  <a:srgbClr val="000000"/>
                </a:solidFill>
              </a:rPr>
              <a:t>Amount being requested</a:t>
            </a:r>
          </a:p>
          <a:p>
            <a:pPr marL="1314450" lvl="2" indent="-400050" defTabSz="457200">
              <a:spcBef>
                <a:spcPct val="0"/>
              </a:spcBef>
              <a:buClrTx/>
              <a:buFont typeface="+mj-lt"/>
              <a:buAutoNum type="romanLcPeriod"/>
              <a:defRPr/>
            </a:pPr>
            <a:r>
              <a:rPr lang="en-US" sz="1800">
                <a:solidFill>
                  <a:srgbClr val="000000"/>
                </a:solidFill>
              </a:rPr>
              <a:t>Representation of eligibility to participate </a:t>
            </a:r>
          </a:p>
          <a:p>
            <a:pPr marL="1314450" lvl="2" indent="-400050" defTabSz="457200">
              <a:spcBef>
                <a:spcPct val="0"/>
              </a:spcBef>
              <a:buClrTx/>
              <a:buFont typeface="+mj-lt"/>
              <a:buAutoNum type="romanLcPeriod"/>
              <a:defRPr/>
            </a:pPr>
            <a:r>
              <a:rPr lang="en-US" sz="1800">
                <a:solidFill>
                  <a:srgbClr val="000000"/>
                </a:solidFill>
              </a:rPr>
              <a:t>Statement that the grant consists only of necessary and qualifying expenses under the program</a:t>
            </a:r>
          </a:p>
          <a:p>
            <a:pPr marL="1314450" lvl="2" indent="-400050" defTabSz="457200">
              <a:spcBef>
                <a:spcPct val="0"/>
              </a:spcBef>
              <a:buClrTx/>
              <a:buFont typeface="+mj-lt"/>
              <a:buAutoNum type="romanLcPeriod"/>
              <a:defRPr/>
            </a:pPr>
            <a:r>
              <a:rPr lang="en-US" sz="1800">
                <a:solidFill>
                  <a:srgbClr val="000000"/>
                </a:solidFill>
              </a:rPr>
              <a:t>An agreement by the employee to be bound by the terms of the program</a:t>
            </a:r>
          </a:p>
          <a:p>
            <a:pPr marL="1314450" lvl="2" indent="-400050" defTabSz="457200">
              <a:spcBef>
                <a:spcPct val="0"/>
              </a:spcBef>
              <a:buClrTx/>
              <a:buFont typeface="+mj-lt"/>
              <a:buAutoNum type="romanLcPeriod"/>
              <a:defRPr/>
            </a:pPr>
            <a:r>
              <a:rPr lang="en-US" sz="1800">
                <a:solidFill>
                  <a:srgbClr val="000000"/>
                </a:solidFill>
              </a:rPr>
              <a:t>Acknowledging tax liability </a:t>
            </a:r>
            <a:r>
              <a:rPr lang="en-US" sz="1800" smtClean="0">
                <a:solidFill>
                  <a:srgbClr val="000000"/>
                </a:solidFill>
              </a:rPr>
              <a:t>risk</a:t>
            </a:r>
          </a:p>
          <a:p>
            <a:pPr marL="914400" lvl="2" indent="0" defTabSz="457200">
              <a:spcBef>
                <a:spcPct val="0"/>
              </a:spcBef>
              <a:buClrTx/>
              <a:buNone/>
              <a:defRPr/>
            </a:pPr>
            <a:endParaRPr lang="en-US" sz="1800">
              <a:solidFill>
                <a:srgbClr val="000000"/>
              </a:solidFill>
            </a:endParaRPr>
          </a:p>
          <a:p>
            <a:pPr marL="342900" lvl="0" indent="-342900" defTabSz="457200">
              <a:spcBef>
                <a:spcPct val="0"/>
              </a:spcBef>
              <a:buClrTx/>
              <a:buFont typeface="+mj-lt"/>
              <a:buAutoNum type="alphaLcPeriod" startAt="4"/>
              <a:defRPr/>
            </a:pPr>
            <a:r>
              <a:rPr lang="en-US">
                <a:solidFill>
                  <a:srgbClr val="000000"/>
                </a:solidFill>
              </a:rPr>
              <a:t>Employees need not, nor should employers request, documentation to substantiate need.</a:t>
            </a:r>
          </a:p>
        </p:txBody>
      </p:sp>
    </p:spTree>
    <p:extLst>
      <p:ext uri="{BB962C8B-B14F-4D97-AF65-F5344CB8AC3E}">
        <p14:creationId xmlns:p14="http://schemas.microsoft.com/office/powerpoint/2010/main" val="2906693144"/>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95C7CA6-A0E8-4EB3-AC2D-4C3EDCF2D507}"/>
              </a:ext>
            </a:extLst>
          </p:cNvPr>
          <p:cNvSpPr>
            <a:spLocks noGrp="1"/>
          </p:cNvSpPr>
          <p:nvPr>
            <p:ph type="title"/>
          </p:nvPr>
        </p:nvSpPr>
        <p:spPr>
          <a:xfrm>
            <a:off x="170843" y="223912"/>
            <a:ext cx="11428258" cy="878378"/>
          </a:xfrm>
        </p:spPr>
        <p:txBody>
          <a:bodyPr/>
          <a:lstStyle/>
          <a:p>
            <a:r>
              <a:rPr lang="en-US" b="1"/>
              <a:t>Illustration of tax </a:t>
            </a:r>
            <a:r>
              <a:rPr lang="en-US" b="1" smtClean="0"/>
              <a:t>benefit – IRC </a:t>
            </a:r>
            <a:r>
              <a:rPr lang="en-US" b="1">
                <a:solidFill>
                  <a:schemeClr val="tx1"/>
                </a:solidFill>
              </a:rPr>
              <a:t>§</a:t>
            </a:r>
            <a:r>
              <a:rPr lang="en-US" b="1" smtClean="0"/>
              <a:t>127</a:t>
            </a:r>
            <a:endParaRPr lang="en-US" b="1"/>
          </a:p>
        </p:txBody>
      </p:sp>
    </p:spTree>
    <p:extLst>
      <p:ext uri="{BB962C8B-B14F-4D97-AF65-F5344CB8AC3E}">
        <p14:creationId xmlns:p14="http://schemas.microsoft.com/office/powerpoint/2010/main" val="2065544600"/>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95C7CA6-A0E8-4EB3-AC2D-4C3EDCF2D507}"/>
              </a:ext>
            </a:extLst>
          </p:cNvPr>
          <p:cNvSpPr>
            <a:spLocks noGrp="1"/>
          </p:cNvSpPr>
          <p:nvPr>
            <p:ph type="title"/>
          </p:nvPr>
        </p:nvSpPr>
        <p:spPr>
          <a:xfrm>
            <a:off x="170843" y="223912"/>
            <a:ext cx="11428258" cy="878378"/>
          </a:xfrm>
        </p:spPr>
        <p:txBody>
          <a:bodyPr/>
          <a:lstStyle/>
          <a:p>
            <a:r>
              <a:rPr lang="en-US" b="1"/>
              <a:t>Illustration of tax </a:t>
            </a:r>
            <a:r>
              <a:rPr lang="en-US" b="1" smtClean="0"/>
              <a:t>benefit – IRC </a:t>
            </a:r>
            <a:r>
              <a:rPr lang="en-US" b="1">
                <a:solidFill>
                  <a:schemeClr val="tx1"/>
                </a:solidFill>
              </a:rPr>
              <a:t>§</a:t>
            </a:r>
            <a:r>
              <a:rPr lang="en-US" b="1" smtClean="0"/>
              <a:t>139</a:t>
            </a:r>
            <a:endParaRPr lang="en-US" b="1"/>
          </a:p>
        </p:txBody>
      </p:sp>
    </p:spTree>
    <p:extLst>
      <p:ext uri="{BB962C8B-B14F-4D97-AF65-F5344CB8AC3E}">
        <p14:creationId xmlns:p14="http://schemas.microsoft.com/office/powerpoint/2010/main" val="3178130934"/>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22843E-FAF8-4414-B46D-C33D9570913A}"/>
              </a:ext>
            </a:extLst>
          </p:cNvPr>
          <p:cNvSpPr>
            <a:spLocks noGrp="1"/>
          </p:cNvSpPr>
          <p:nvPr>
            <p:ph type="title"/>
          </p:nvPr>
        </p:nvSpPr>
        <p:spPr>
          <a:xfrm>
            <a:off x="187452" y="187452"/>
            <a:ext cx="5908548" cy="1504061"/>
          </a:xfrm>
          <a:solidFill>
            <a:srgbClr val="FFFFFF"/>
          </a:solidFill>
        </p:spPr>
        <p:txBody>
          <a:bodyPr>
            <a:normAutofit/>
          </a:bodyPr>
          <a:lstStyle/>
          <a:p>
            <a:pPr algn="l"/>
            <a:r>
              <a:rPr lang="en-US" sz="3400" b="1"/>
              <a:t>QUESTIONS?</a:t>
            </a:r>
          </a:p>
        </p:txBody>
      </p:sp>
      <p:sp>
        <p:nvSpPr>
          <p:cNvPr id="3" name="Content Placeholder 2">
            <a:extLst>
              <a:ext uri="{FF2B5EF4-FFF2-40B4-BE49-F238E27FC236}">
                <a16:creationId xmlns:a16="http://schemas.microsoft.com/office/drawing/2014/main" id="{6CB1B5A9-EEF8-4365-8CEB-C6F122A75280}"/>
              </a:ext>
            </a:extLst>
          </p:cNvPr>
          <p:cNvSpPr>
            <a:spLocks noGrp="1"/>
          </p:cNvSpPr>
          <p:nvPr>
            <p:ph idx="1"/>
          </p:nvPr>
        </p:nvSpPr>
        <p:spPr>
          <a:xfrm>
            <a:off x="1706062" y="2129742"/>
            <a:ext cx="8779512" cy="3040775"/>
          </a:xfrm>
        </p:spPr>
        <p:txBody>
          <a:bodyPr>
            <a:normAutofit fontScale="85000" lnSpcReduction="20000"/>
          </a:bodyPr>
          <a:lstStyle/>
          <a:p>
            <a:pPr marL="0" indent="0">
              <a:buNone/>
            </a:pPr>
            <a:r>
              <a:rPr lang="en-US" sz="2500">
                <a:solidFill>
                  <a:srgbClr val="404040"/>
                </a:solidFill>
              </a:rPr>
              <a:t>Feel free to email any </a:t>
            </a:r>
            <a:r>
              <a:rPr lang="en-US" sz="2500" smtClean="0">
                <a:solidFill>
                  <a:srgbClr val="404040"/>
                </a:solidFill>
              </a:rPr>
              <a:t>questions to:</a:t>
            </a:r>
          </a:p>
          <a:p>
            <a:pPr marL="0" indent="0">
              <a:buNone/>
            </a:pPr>
            <a:r>
              <a:rPr lang="en-US" sz="2500" smtClean="0">
                <a:solidFill>
                  <a:srgbClr val="404040"/>
                </a:solidFill>
              </a:rPr>
              <a:t>Khugo@mateerharbert.com</a:t>
            </a:r>
            <a:r>
              <a:rPr lang="en-US" sz="2500" smtClean="0">
                <a:solidFill>
                  <a:srgbClr val="404040"/>
                </a:solidFill>
              </a:rPr>
              <a:t> or</a:t>
            </a:r>
          </a:p>
          <a:p>
            <a:pPr marL="0" indent="0">
              <a:buNone/>
            </a:pPr>
            <a:r>
              <a:rPr lang="en-US" sz="2500" smtClean="0">
                <a:solidFill>
                  <a:srgbClr val="404040"/>
                </a:solidFill>
              </a:rPr>
              <a:t>Jpercopo@mateerharbert.com</a:t>
            </a:r>
            <a:endParaRPr lang="en-US" sz="2500" smtClean="0">
              <a:solidFill>
                <a:srgbClr val="404040"/>
              </a:solidFill>
            </a:endParaRPr>
          </a:p>
          <a:p>
            <a:pPr marL="0" indent="0">
              <a:buNone/>
            </a:pPr>
            <a:endParaRPr lang="en-US" sz="2500">
              <a:solidFill>
                <a:srgbClr val="404040"/>
              </a:solidFill>
            </a:endParaRPr>
          </a:p>
          <a:p>
            <a:pPr marL="0" indent="0">
              <a:buNone/>
            </a:pPr>
            <a:r>
              <a:rPr lang="en-US" sz="2500" smtClean="0">
                <a:solidFill>
                  <a:srgbClr val="404040"/>
                </a:solidFill>
              </a:rPr>
              <a:t>Link to Published Article:</a:t>
            </a:r>
          </a:p>
          <a:p>
            <a:pPr marL="0" indent="0">
              <a:buNone/>
            </a:pPr>
            <a:r>
              <a:rPr lang="en-US" sz="2500">
                <a:solidFill>
                  <a:srgbClr val="404040"/>
                </a:solidFill>
              </a:rPr>
              <a:t>https://</a:t>
            </a:r>
            <a:r>
              <a:rPr lang="en-US" sz="2500" smtClean="0">
                <a:solidFill>
                  <a:srgbClr val="404040"/>
                </a:solidFill>
              </a:rPr>
              <a:t>www.thetaxadviser.com/newsletters/2020/oct/employers-coronavirus-disaster-relief-educational-assistance.html</a:t>
            </a:r>
            <a:endParaRPr lang="en-US" sz="2500" smtClean="0">
              <a:solidFill>
                <a:srgbClr val="404040"/>
              </a:solidFill>
            </a:endParaRPr>
          </a:p>
          <a:p>
            <a:pPr marL="0" indent="0">
              <a:buNone/>
            </a:pPr>
            <a:r>
              <a:rPr lang="en-US" sz="2500" smtClean="0">
                <a:solidFill>
                  <a:srgbClr val="404040"/>
                </a:solidFill>
              </a:rPr>
              <a:t> </a:t>
            </a:r>
            <a:endParaRPr lang="en-US" sz="2500">
              <a:solidFill>
                <a:srgbClr val="404040"/>
              </a:solidFill>
            </a:endParaRPr>
          </a:p>
          <a:p>
            <a:pPr marL="0" indent="0">
              <a:buNone/>
            </a:pPr>
            <a:endParaRPr lang="en-US" sz="2500">
              <a:solidFill>
                <a:srgbClr val="404040"/>
              </a:solidFill>
            </a:endParaRPr>
          </a:p>
        </p:txBody>
      </p:sp>
    </p:spTree>
    <p:extLst>
      <p:ext uri="{BB962C8B-B14F-4D97-AF65-F5344CB8AC3E}">
        <p14:creationId xmlns:p14="http://schemas.microsoft.com/office/powerpoint/2010/main" val="101392334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3D87E21-8417-437E-A56C-3B9A7A6EB283}"/>
              </a:ext>
            </a:extLst>
          </p:cNvPr>
          <p:cNvSpPr>
            <a:spLocks noGrp="1"/>
          </p:cNvSpPr>
          <p:nvPr>
            <p:ph type="title"/>
          </p:nvPr>
        </p:nvSpPr>
        <p:spPr>
          <a:xfrm>
            <a:off x="407233" y="432732"/>
            <a:ext cx="10058400" cy="1371600"/>
          </a:xfrm>
        </p:spPr>
        <p:txBody>
          <a:bodyPr/>
          <a:lstStyle/>
          <a:p>
            <a:r>
              <a:rPr lang="en-US" b="1"/>
              <a:t>PRESENTED BY:</a:t>
            </a:r>
          </a:p>
        </p:txBody>
      </p:sp>
      <p:pic>
        <p:nvPicPr>
          <p:cNvPr id="1026" name="Picture 2">
            <a:extLst>
              <a:ext uri="{FF2B5EF4-FFF2-40B4-BE49-F238E27FC236}">
                <a16:creationId xmlns:a16="http://schemas.microsoft.com/office/drawing/2014/main" id="{C4E568BB-8697-4D90-A462-FC5DCF8082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0411" y="1671148"/>
            <a:ext cx="1829341" cy="20643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36FB8DD-C51C-44B9-8F18-73D2B359EEC5}"/>
              </a:ext>
            </a:extLst>
          </p:cNvPr>
          <p:cNvPicPr>
            <a:picLocks noChangeAspect="1"/>
          </p:cNvPicPr>
          <p:nvPr/>
        </p:nvPicPr>
        <p:blipFill>
          <a:blip r:embed="rId3"/>
          <a:stretch>
            <a:fillRect/>
          </a:stretch>
        </p:blipFill>
        <p:spPr>
          <a:xfrm>
            <a:off x="953637" y="3920686"/>
            <a:ext cx="1562887" cy="2341218"/>
          </a:xfrm>
          <a:prstGeom prst="rect">
            <a:avLst/>
          </a:prstGeom>
        </p:spPr>
      </p:pic>
      <p:sp>
        <p:nvSpPr>
          <p:cNvPr id="7" name="TextBox 6">
            <a:extLst>
              <a:ext uri="{FF2B5EF4-FFF2-40B4-BE49-F238E27FC236}">
                <a16:creationId xmlns:a16="http://schemas.microsoft.com/office/drawing/2014/main" id="{2990144C-8754-4321-902E-7C0F5979BE49}"/>
              </a:ext>
            </a:extLst>
          </p:cNvPr>
          <p:cNvSpPr txBox="1"/>
          <p:nvPr/>
        </p:nvSpPr>
        <p:spPr>
          <a:xfrm>
            <a:off x="2939970" y="2010821"/>
            <a:ext cx="8044405" cy="1138773"/>
          </a:xfrm>
          <a:prstGeom prst="rect">
            <a:avLst/>
          </a:prstGeom>
          <a:noFill/>
        </p:spPr>
        <p:txBody>
          <a:bodyPr wrap="square" rtlCol="0">
            <a:spAutoFit/>
          </a:bodyPr>
          <a:lstStyle/>
          <a:p>
            <a:r>
              <a:rPr lang="en-US" sz="2000" b="1"/>
              <a:t>Kathleen Hugo, Esq.</a:t>
            </a:r>
          </a:p>
          <a:p>
            <a:r>
              <a:rPr lang="en-US" sz="1600"/>
              <a:t>Ms. Hugo received her law degree from the University of Richmond School of law, where she graduated magna cum laude. Ms. Hugo is currently an associate attorney at Mateer &amp; Harbert. P.A., in Orlando, Florida with a focus on real estate, business and collections matters. </a:t>
            </a:r>
          </a:p>
        </p:txBody>
      </p:sp>
      <p:sp>
        <p:nvSpPr>
          <p:cNvPr id="9" name="TextBox 8">
            <a:extLst>
              <a:ext uri="{FF2B5EF4-FFF2-40B4-BE49-F238E27FC236}">
                <a16:creationId xmlns:a16="http://schemas.microsoft.com/office/drawing/2014/main" id="{243BF3F2-DA1D-4D87-89FC-92CD7C68DED0}"/>
              </a:ext>
            </a:extLst>
          </p:cNvPr>
          <p:cNvSpPr txBox="1"/>
          <p:nvPr/>
        </p:nvSpPr>
        <p:spPr>
          <a:xfrm>
            <a:off x="2939970" y="4029466"/>
            <a:ext cx="8553691" cy="2123658"/>
          </a:xfrm>
          <a:prstGeom prst="rect">
            <a:avLst/>
          </a:prstGeom>
          <a:noFill/>
        </p:spPr>
        <p:txBody>
          <a:bodyPr wrap="square" rtlCol="0">
            <a:spAutoFit/>
          </a:bodyPr>
          <a:lstStyle/>
          <a:p>
            <a:r>
              <a:rPr lang="en-US" sz="2000" b="1"/>
              <a:t>Joseph M. Percopo, Esq., LL.M.</a:t>
            </a:r>
          </a:p>
          <a:p>
            <a:r>
              <a:rPr lang="en-US" sz="1600"/>
              <a:t>Mr. Percopo received his law degree from Florida State University College of Law, where he graduated in the top 3% of his class with highest honors. After graduating from law school, Mr. Percopo went on to receive his Master of Laws in Taxation from the University of Florida Levin College of Law, one of the nation’s leading programs for the advanced study of tax law. Mr. Percopo currently practices at Mateer &amp; Harbert, P.A., in Orlando, Florida with an emphasis on tax, business, estate planning and asset protection. </a:t>
            </a:r>
          </a:p>
        </p:txBody>
      </p:sp>
    </p:spTree>
    <p:extLst>
      <p:ext uri="{BB962C8B-B14F-4D97-AF65-F5344CB8AC3E}">
        <p14:creationId xmlns:p14="http://schemas.microsoft.com/office/powerpoint/2010/main" val="1465022565"/>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4" name="Rectangle 23">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B7FA09-8211-4B29-9AFD-2D4FE671E51F}"/>
              </a:ext>
            </a:extLst>
          </p:cNvPr>
          <p:cNvSpPr>
            <a:spLocks noGrp="1"/>
          </p:cNvSpPr>
          <p:nvPr>
            <p:ph type="title"/>
          </p:nvPr>
        </p:nvSpPr>
        <p:spPr>
          <a:xfrm>
            <a:off x="492277" y="187452"/>
            <a:ext cx="7729728" cy="1188720"/>
          </a:xfrm>
          <a:solidFill>
            <a:srgbClr val="FFFFFF"/>
          </a:solidFill>
        </p:spPr>
        <p:txBody>
          <a:bodyPr>
            <a:normAutofit/>
          </a:bodyPr>
          <a:lstStyle/>
          <a:p>
            <a:r>
              <a:rPr lang="en-US" b="1"/>
              <a:t>TOPIC SUMMARY</a:t>
            </a:r>
          </a:p>
        </p:txBody>
      </p:sp>
      <p:sp>
        <p:nvSpPr>
          <p:cNvPr id="3" name="Content Placeholder 2">
            <a:extLst>
              <a:ext uri="{FF2B5EF4-FFF2-40B4-BE49-F238E27FC236}">
                <a16:creationId xmlns:a16="http://schemas.microsoft.com/office/drawing/2014/main" id="{41FAF508-CD15-4BDD-ACB9-A98E4F3589B5}"/>
              </a:ext>
            </a:extLst>
          </p:cNvPr>
          <p:cNvSpPr>
            <a:spLocks noGrp="1"/>
          </p:cNvSpPr>
          <p:nvPr>
            <p:ph idx="1"/>
          </p:nvPr>
        </p:nvSpPr>
        <p:spPr>
          <a:xfrm>
            <a:off x="1706244" y="1572138"/>
            <a:ext cx="8779512" cy="2879256"/>
          </a:xfrm>
        </p:spPr>
        <p:txBody>
          <a:bodyPr>
            <a:noAutofit/>
          </a:bodyPr>
          <a:lstStyle/>
          <a:p>
            <a:pPr>
              <a:lnSpc>
                <a:spcPct val="90000"/>
              </a:lnSpc>
            </a:pPr>
            <a:r>
              <a:rPr lang="en-US" sz="1400">
                <a:solidFill>
                  <a:srgbClr val="404040"/>
                </a:solidFill>
              </a:rPr>
              <a:t>Due to the COVID-19 crisis, two opportunities are available for employers to consider before the end of 2020:</a:t>
            </a:r>
          </a:p>
          <a:p>
            <a:pPr lvl="1">
              <a:lnSpc>
                <a:spcPct val="90000"/>
              </a:lnSpc>
            </a:pPr>
            <a:r>
              <a:rPr lang="en-US" sz="1400">
                <a:solidFill>
                  <a:srgbClr val="404040"/>
                </a:solidFill>
              </a:rPr>
              <a:t>1. </a:t>
            </a:r>
            <a:r>
              <a:rPr lang="en-US" sz="1400" b="1">
                <a:solidFill>
                  <a:srgbClr val="404040"/>
                </a:solidFill>
              </a:rPr>
              <a:t>Educational Assistance Payment Programs:</a:t>
            </a:r>
          </a:p>
          <a:p>
            <a:pPr marL="548640" lvl="2" indent="0">
              <a:lnSpc>
                <a:spcPct val="90000"/>
              </a:lnSpc>
              <a:buNone/>
            </a:pPr>
            <a:r>
              <a:rPr lang="en-US" sz="1400">
                <a:solidFill>
                  <a:srgbClr val="404040"/>
                </a:solidFill>
              </a:rPr>
              <a:t>- Existed for some time but the CARES Act added a new provision that permits assistance with qualified </a:t>
            </a:r>
            <a:r>
              <a:rPr lang="en-US" sz="1400" smtClean="0">
                <a:solidFill>
                  <a:srgbClr val="404040"/>
                </a:solidFill>
              </a:rPr>
              <a:t>  student </a:t>
            </a:r>
            <a:r>
              <a:rPr lang="en-US" sz="1400">
                <a:solidFill>
                  <a:srgbClr val="404040"/>
                </a:solidFill>
              </a:rPr>
              <a:t>loan payments (not just tuition reimbursement) up to $5,250.00</a:t>
            </a:r>
          </a:p>
          <a:p>
            <a:pPr lvl="1">
              <a:lnSpc>
                <a:spcPct val="90000"/>
              </a:lnSpc>
            </a:pPr>
            <a:r>
              <a:rPr lang="en-US" sz="1400">
                <a:solidFill>
                  <a:srgbClr val="404040"/>
                </a:solidFill>
              </a:rPr>
              <a:t>2. </a:t>
            </a:r>
            <a:r>
              <a:rPr lang="en-US" sz="1400" b="1">
                <a:solidFill>
                  <a:srgbClr val="404040"/>
                </a:solidFill>
              </a:rPr>
              <a:t>Employer Disaster Relief Programs :</a:t>
            </a:r>
          </a:p>
          <a:p>
            <a:pPr marL="548640" lvl="2" indent="0">
              <a:lnSpc>
                <a:spcPct val="90000"/>
              </a:lnSpc>
              <a:buNone/>
            </a:pPr>
            <a:r>
              <a:rPr lang="en-US" sz="1400">
                <a:solidFill>
                  <a:srgbClr val="404040"/>
                </a:solidFill>
              </a:rPr>
              <a:t>- Permitted via an Internal Revenue Code section which allows employers to grant (gift) money to employees (and others) to assist during these trying  times.</a:t>
            </a:r>
          </a:p>
          <a:p>
            <a:pPr lvl="1">
              <a:lnSpc>
                <a:spcPct val="90000"/>
              </a:lnSpc>
            </a:pPr>
            <a:r>
              <a:rPr lang="en-US" sz="1400" b="1">
                <a:solidFill>
                  <a:srgbClr val="404040"/>
                </a:solidFill>
              </a:rPr>
              <a:t>Benefits:</a:t>
            </a:r>
          </a:p>
          <a:p>
            <a:pPr marL="548640" lvl="2" indent="0">
              <a:lnSpc>
                <a:spcPct val="90000"/>
              </a:lnSpc>
              <a:buNone/>
            </a:pPr>
            <a:r>
              <a:rPr lang="en-US" sz="1400">
                <a:solidFill>
                  <a:srgbClr val="404040"/>
                </a:solidFill>
              </a:rPr>
              <a:t>	- The Grant or education payment is not included as income for the employer or employee, and the 	employer may still deduct the amount given to the employee. </a:t>
            </a:r>
          </a:p>
          <a:p>
            <a:pPr marL="457200" lvl="2" indent="0">
              <a:lnSpc>
                <a:spcPct val="90000"/>
              </a:lnSpc>
              <a:buNone/>
            </a:pPr>
            <a:r>
              <a:rPr lang="en-US" sz="1400">
                <a:solidFill>
                  <a:srgbClr val="404040"/>
                </a:solidFill>
              </a:rPr>
              <a:t>	- No employer/employee employment taxes are applied to the payment and the employee does not have 	to include the money for purposes of calculating their income tax liability. </a:t>
            </a:r>
          </a:p>
          <a:p>
            <a:pPr marL="685800" lvl="3" indent="0">
              <a:lnSpc>
                <a:spcPct val="90000"/>
              </a:lnSpc>
              <a:buNone/>
            </a:pPr>
            <a:r>
              <a:rPr lang="en-US" sz="1400">
                <a:solidFill>
                  <a:srgbClr val="404040"/>
                </a:solidFill>
              </a:rPr>
              <a:t>	- Allows employers to give more employees while spending less than what a traditional “bonus” would 	cost the employer who was looking to help employees during these tough times. </a:t>
            </a:r>
          </a:p>
          <a:p>
            <a:pPr lvl="1">
              <a:lnSpc>
                <a:spcPct val="90000"/>
              </a:lnSpc>
            </a:pPr>
            <a:endParaRPr lang="en-US" sz="1400">
              <a:solidFill>
                <a:srgbClr val="404040"/>
              </a:solidFill>
            </a:endParaRPr>
          </a:p>
        </p:txBody>
      </p:sp>
    </p:spTree>
    <p:extLst>
      <p:ext uri="{BB962C8B-B14F-4D97-AF65-F5344CB8AC3E}">
        <p14:creationId xmlns:p14="http://schemas.microsoft.com/office/powerpoint/2010/main" val="2999820626"/>
      </p:ext>
    </p:extLst>
  </p:cSld>
  <p:clrMapOvr>
    <a:overrideClrMapping bg1="lt1" tx1="dk1" bg2="lt2" tx2="dk2" accent1="accent1" accent2="accent2" accent3="accent3" accent4="accent4" accent5="accent5" accent6="accent6" hlink="hlink" folHlink="folHlink"/>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 name="Thought Bubble: Cloud 6">
            <a:extLst>
              <a:ext uri="{FF2B5EF4-FFF2-40B4-BE49-F238E27FC236}">
                <a16:creationId xmlns:a16="http://schemas.microsoft.com/office/drawing/2014/main" id="{9360878E-98AB-427B-BF49-3D29245DC857}"/>
              </a:ext>
            </a:extLst>
          </p:cNvPr>
          <p:cNvSpPr/>
          <p:nvPr/>
        </p:nvSpPr>
        <p:spPr>
          <a:xfrm>
            <a:off x="6722769" y="2780239"/>
            <a:ext cx="5002383" cy="3050020"/>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CE860-811A-4D6B-8C0A-E87F81BD1E38}"/>
              </a:ext>
            </a:extLst>
          </p:cNvPr>
          <p:cNvSpPr>
            <a:spLocks noGrp="1"/>
          </p:cNvSpPr>
          <p:nvPr>
            <p:ph type="title"/>
          </p:nvPr>
        </p:nvSpPr>
        <p:spPr>
          <a:xfrm>
            <a:off x="1575935" y="1027741"/>
            <a:ext cx="7729728" cy="1188720"/>
          </a:xfrm>
        </p:spPr>
        <p:txBody>
          <a:bodyPr/>
          <a:lstStyle/>
          <a:p>
            <a:r>
              <a:rPr lang="en-US" b="1"/>
              <a:t>AGENDA</a:t>
            </a:r>
          </a:p>
        </p:txBody>
      </p:sp>
      <p:sp>
        <p:nvSpPr>
          <p:cNvPr id="4" name="Content Placeholder 2">
            <a:extLst>
              <a:ext uri="{FF2B5EF4-FFF2-40B4-BE49-F238E27FC236}">
                <a16:creationId xmlns:a16="http://schemas.microsoft.com/office/drawing/2014/main" id="{148E239B-0102-4632-956C-AF8359561DA8}"/>
              </a:ext>
            </a:extLst>
          </p:cNvPr>
          <p:cNvSpPr>
            <a:spLocks noGrp="1"/>
          </p:cNvSpPr>
          <p:nvPr>
            <p:ph idx="1"/>
          </p:nvPr>
        </p:nvSpPr>
        <p:spPr>
          <a:xfrm>
            <a:off x="7122695" y="3224463"/>
            <a:ext cx="4202029" cy="1806899"/>
          </a:xfrm>
        </p:spPr>
        <p:txBody>
          <a:bodyPr anchor="ctr">
            <a:noAutofit/>
          </a:bodyPr>
          <a:lstStyle/>
          <a:p>
            <a:pPr marL="0" indent="0" algn="ctr">
              <a:buNone/>
            </a:pPr>
            <a:r>
              <a:rPr lang="en-US" sz="2200" b="1">
                <a:solidFill>
                  <a:schemeClr val="bg1"/>
                </a:solidFill>
                <a:latin typeface="Consolas" panose="020b0609020204030204" pitchFamily="49" charset="0"/>
              </a:rPr>
              <a:t>IN A CRISIS, BE AWARE OF THE DANGER - BUT RECOGNIZE THE OPPORTUNITY. </a:t>
            </a:r>
          </a:p>
          <a:p>
            <a:pPr marL="0" indent="0" algn="ctr">
              <a:buNone/>
            </a:pPr>
            <a:r>
              <a:rPr lang="en-US" sz="2200" b="1">
                <a:solidFill>
                  <a:schemeClr val="bg1"/>
                </a:solidFill>
                <a:latin typeface="Consolas" panose="020b0609020204030204" pitchFamily="49" charset="0"/>
              </a:rPr>
              <a:t>-PRESIDENT JOHN F. KENNEDY</a:t>
            </a:r>
          </a:p>
        </p:txBody>
      </p:sp>
      <p:sp>
        <p:nvSpPr>
          <p:cNvPr id="6" name="TextBox 5">
            <a:extLst>
              <a:ext uri="{FF2B5EF4-FFF2-40B4-BE49-F238E27FC236}">
                <a16:creationId xmlns:a16="http://schemas.microsoft.com/office/drawing/2014/main" id="{6DD037E5-24D2-4589-87E4-E7C0D4E24D43}"/>
              </a:ext>
            </a:extLst>
          </p:cNvPr>
          <p:cNvSpPr txBox="1"/>
          <p:nvPr/>
        </p:nvSpPr>
        <p:spPr>
          <a:xfrm>
            <a:off x="466847" y="2993621"/>
            <a:ext cx="6255923" cy="2677656"/>
          </a:xfrm>
          <a:prstGeom prst="rect">
            <a:avLst/>
          </a:prstGeom>
          <a:noFill/>
        </p:spPr>
        <p:txBody>
          <a:bodyPr wrap="square" rtlCol="0">
            <a:spAutoFit/>
          </a:bodyPr>
          <a:lstStyle/>
          <a:p>
            <a:pPr marL="342900" indent="-342900">
              <a:buAutoNum type="alphaLcPeriod"/>
            </a:pPr>
            <a:r>
              <a:rPr lang="en-US" sz="2400"/>
              <a:t>Background</a:t>
            </a:r>
          </a:p>
          <a:p>
            <a:pPr marL="971550" lvl="1" indent="-514350">
              <a:buFont typeface="+mj-lt"/>
              <a:buAutoNum type="romanLcPeriod"/>
            </a:pPr>
            <a:r>
              <a:rPr lang="en-US" sz="2400"/>
              <a:t>COVID-19 Pandemic</a:t>
            </a:r>
          </a:p>
          <a:p>
            <a:pPr marL="971550" lvl="1" indent="-514350">
              <a:buFont typeface="+mj-lt"/>
              <a:buAutoNum type="romanLcPeriod"/>
            </a:pPr>
            <a:r>
              <a:rPr lang="en-US" sz="2400"/>
              <a:t>March 13, 2020- Emergency Declaration by President Trump</a:t>
            </a:r>
          </a:p>
          <a:p>
            <a:pPr marL="971550" lvl="1" indent="-514350">
              <a:buFont typeface="+mj-lt"/>
              <a:buAutoNum type="romanLcPeriod"/>
            </a:pPr>
            <a:r>
              <a:rPr lang="en-US" sz="2400"/>
              <a:t>March 27, 2020- CARES Act </a:t>
            </a:r>
          </a:p>
          <a:p>
            <a:pPr marL="457200" indent="-457200">
              <a:buFont typeface="+mj-lt"/>
              <a:buAutoNum type="alphaLcPeriod" startAt="2"/>
            </a:pPr>
            <a:r>
              <a:rPr lang="en-US" sz="2400"/>
              <a:t>IRC § 127 Educational Assistance Payments</a:t>
            </a:r>
          </a:p>
          <a:p>
            <a:pPr marL="342900" indent="-342900">
              <a:buAutoNum type="alphaLcPeriod" startAt="2"/>
            </a:pPr>
            <a:r>
              <a:rPr lang="en-US" sz="2400"/>
              <a:t>IRC § 139 Disaster Relief Payments </a:t>
            </a:r>
          </a:p>
        </p:txBody>
      </p:sp>
    </p:spTree>
    <p:extLst>
      <p:ext uri="{BB962C8B-B14F-4D97-AF65-F5344CB8AC3E}">
        <p14:creationId xmlns:p14="http://schemas.microsoft.com/office/powerpoint/2010/main" val="402888149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2"/>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0AA28109-00D6-4C60-A047-65326027540A}"/>
              </a:ext>
            </a:extLst>
          </p:cNvPr>
          <p:cNvSpPr>
            <a:spLocks noGrp="1"/>
          </p:cNvSpPr>
          <p:nvPr>
            <p:ph type="title"/>
          </p:nvPr>
        </p:nvSpPr>
        <p:spPr>
          <a:xfrm>
            <a:off x="298808" y="175465"/>
            <a:ext cx="4827827" cy="1878187"/>
          </a:xfrm>
          <a:noFill/>
          <a:ln>
            <a:solidFill>
              <a:schemeClr val="tx1"/>
            </a:solidFill>
          </a:ln>
        </p:spPr>
        <p:txBody>
          <a:bodyPr>
            <a:noAutofit/>
          </a:bodyPr>
          <a:lstStyle/>
          <a:p>
            <a:r>
              <a:rPr lang="en-US" sz="3200" b="1">
                <a:solidFill>
                  <a:schemeClr val="tx1"/>
                </a:solidFill>
              </a:rPr>
              <a:t>IRC § 127 </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380203-162F-4003-B2C9-215259286099}"/>
              </a:ext>
            </a:extLst>
          </p:cNvPr>
          <p:cNvSpPr>
            <a:spLocks noGrp="1"/>
          </p:cNvSpPr>
          <p:nvPr>
            <p:ph idx="1"/>
          </p:nvPr>
        </p:nvSpPr>
        <p:spPr>
          <a:xfrm>
            <a:off x="5756619" y="809067"/>
            <a:ext cx="5408696" cy="1093616"/>
          </a:xfrm>
        </p:spPr>
        <p:txBody>
          <a:bodyPr anchor="ctr">
            <a:normAutofit/>
          </a:bodyPr>
          <a:lstStyle/>
          <a:p>
            <a:pPr marL="0" indent="0">
              <a:buNone/>
            </a:pPr>
            <a:r>
              <a:rPr lang="en-US">
                <a:solidFill>
                  <a:schemeClr val="bg1"/>
                </a:solidFill>
              </a:rPr>
              <a:t>A. IRC § 61:</a:t>
            </a:r>
          </a:p>
          <a:p>
            <a:pPr lvl="1"/>
            <a:r>
              <a:rPr lang="en-US" sz="1800">
                <a:solidFill>
                  <a:schemeClr val="bg1"/>
                </a:solidFill>
              </a:rPr>
              <a:t>“gross income means all income from whatever source derived”</a:t>
            </a:r>
          </a:p>
        </p:txBody>
      </p:sp>
      <p:sp>
        <p:nvSpPr>
          <p:cNvPr id="4" name="TextBox 3">
            <a:extLst>
              <a:ext uri="{FF2B5EF4-FFF2-40B4-BE49-F238E27FC236}">
                <a16:creationId xmlns:a16="http://schemas.microsoft.com/office/drawing/2014/main" id="{9CE9C5CD-4D8A-4B11-888A-30E6F1AAD873}"/>
              </a:ext>
            </a:extLst>
          </p:cNvPr>
          <p:cNvSpPr txBox="1"/>
          <p:nvPr/>
        </p:nvSpPr>
        <p:spPr>
          <a:xfrm>
            <a:off x="5756619" y="2565878"/>
            <a:ext cx="5701259" cy="1754326"/>
          </a:xfrm>
          <a:prstGeom prst="rect">
            <a:avLst/>
          </a:prstGeom>
          <a:noFill/>
        </p:spPr>
        <p:txBody>
          <a:bodyPr wrap="square" rtlCol="0">
            <a:spAutoFit/>
          </a:bodyPr>
          <a:lstStyle/>
          <a:p>
            <a:pPr marL="342900" indent="-342900">
              <a:buAutoNum type="alphaUcPeriod" startAt="2"/>
            </a:pPr>
            <a:r>
              <a:rPr lang="en-US">
                <a:solidFill>
                  <a:schemeClr val="bg1"/>
                </a:solidFill>
              </a:rPr>
              <a:t>IRC § 127 (a)(1):</a:t>
            </a:r>
          </a:p>
          <a:p>
            <a:pPr marL="742950" lvl="1" indent="-285750">
              <a:buFont typeface="Arial" panose="020b0604020202020204" pitchFamily="34" charset="0"/>
              <a:buChar char="•"/>
            </a:pPr>
            <a:r>
              <a:rPr lang="en-US">
                <a:solidFill>
                  <a:schemeClr val="bg1"/>
                </a:solidFill>
              </a:rPr>
              <a:t>Creates an exclusion from gross income for “amounts paid, or expenses incurred by the employer for education assistance to the employee if the assistance is furnished pursuant to a program which is described in subsection (b)”</a:t>
            </a:r>
          </a:p>
        </p:txBody>
      </p:sp>
      <p:sp>
        <p:nvSpPr>
          <p:cNvPr id="6" name="TextBox 5">
            <a:extLst>
              <a:ext uri="{FF2B5EF4-FFF2-40B4-BE49-F238E27FC236}">
                <a16:creationId xmlns:a16="http://schemas.microsoft.com/office/drawing/2014/main" id="{24514BBF-06E6-4838-97AD-0FDFC77527B8}"/>
              </a:ext>
            </a:extLst>
          </p:cNvPr>
          <p:cNvSpPr txBox="1"/>
          <p:nvPr/>
        </p:nvSpPr>
        <p:spPr>
          <a:xfrm>
            <a:off x="5756619" y="4983399"/>
            <a:ext cx="5701259" cy="1200329"/>
          </a:xfrm>
          <a:prstGeom prst="rect">
            <a:avLst/>
          </a:prstGeom>
          <a:noFill/>
        </p:spPr>
        <p:txBody>
          <a:bodyPr wrap="square" rtlCol="0">
            <a:spAutoFit/>
          </a:bodyPr>
          <a:lstStyle/>
          <a:p>
            <a:r>
              <a:rPr lang="en-US">
                <a:solidFill>
                  <a:schemeClr val="bg1"/>
                </a:solidFill>
              </a:rPr>
              <a:t>C. IRC § 127 (a)(2):</a:t>
            </a:r>
          </a:p>
          <a:p>
            <a:pPr marL="742950" lvl="1" indent="-285750">
              <a:buFont typeface="Arial" panose="020b0604020202020204" pitchFamily="34" charset="0"/>
              <a:buChar char="•"/>
            </a:pPr>
            <a:r>
              <a:rPr lang="en-US">
                <a:solidFill>
                  <a:schemeClr val="bg1"/>
                </a:solidFill>
              </a:rPr>
              <a:t>$5,250.00 maximum exclusion- “ this section shall apply only to the first $5,250.00 of such assistance so furnished”</a:t>
            </a:r>
          </a:p>
        </p:txBody>
      </p:sp>
      <p:sp>
        <p:nvSpPr>
          <p:cNvPr id="9" name="Title 1">
            <a:extLst>
              <a:ext uri="{FF2B5EF4-FFF2-40B4-BE49-F238E27FC236}">
                <a16:creationId xmlns:a16="http://schemas.microsoft.com/office/drawing/2014/main" id="{70BDAAD4-2E22-4714-8B65-112D3F804D57}"/>
              </a:ext>
            </a:extLst>
          </p:cNvPr>
          <p:cNvSpPr txBox="1"/>
          <p:nvPr/>
        </p:nvSpPr>
        <p:spPr bwMode="black">
          <a:xfrm>
            <a:off x="298808" y="2442017"/>
            <a:ext cx="4827827" cy="1878187"/>
          </a:xfrm>
          <a:prstGeom prst="rect">
            <a:avLst/>
          </a:prstGeom>
          <a:noFill/>
          <a:ln w="31750" cap="sq">
            <a:solidFill>
              <a:schemeClr val="tx1"/>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3200" b="1">
                <a:solidFill>
                  <a:schemeClr val="tx1"/>
                </a:solidFill>
              </a:rPr>
              <a:t>EDUCATIONAL ASSISTANCE PROGRAM</a:t>
            </a:r>
          </a:p>
        </p:txBody>
      </p:sp>
    </p:spTree>
    <p:extLst>
      <p:ext uri="{BB962C8B-B14F-4D97-AF65-F5344CB8AC3E}">
        <p14:creationId xmlns:p14="http://schemas.microsoft.com/office/powerpoint/2010/main" val="3705161793"/>
      </p:ext>
    </p:extLst>
  </p:cSld>
  <p:clrMapOvr>
    <a:overrideClrMapping bg1="dk1" tx1="lt1" bg2="dk2" tx2="lt2" accent1="accent1" accent2="accent2" accent3="accent3" accent4="accent4" accent5="accent5" accent6="accent6" hlink="hlink" folHlink="folHlink"/>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EACDC58-323D-4F95-8BE3-2E40C7276D8E}"/>
              </a:ext>
            </a:extLst>
          </p:cNvPr>
          <p:cNvSpPr>
            <a:spLocks noGrp="1"/>
          </p:cNvSpPr>
          <p:nvPr>
            <p:ph type="title"/>
          </p:nvPr>
        </p:nvSpPr>
        <p:spPr>
          <a:xfrm>
            <a:off x="240290" y="212337"/>
            <a:ext cx="7944339" cy="1188720"/>
          </a:xfrm>
        </p:spPr>
        <p:txBody>
          <a:bodyPr>
            <a:normAutofit/>
          </a:bodyPr>
          <a:lstStyle/>
          <a:p>
            <a:pPr algn="l"/>
            <a:r>
              <a:rPr lang="en-US" b="1"/>
              <a:t>IRC § 127 - Educational assistance programs</a:t>
            </a:r>
          </a:p>
        </p:txBody>
      </p:sp>
      <p:sp>
        <p:nvSpPr>
          <p:cNvPr id="3" name="Content Placeholder 2">
            <a:extLst>
              <a:ext uri="{FF2B5EF4-FFF2-40B4-BE49-F238E27FC236}">
                <a16:creationId xmlns:a16="http://schemas.microsoft.com/office/drawing/2014/main" id="{FF6D10DB-AAE5-4F7A-BD75-C640CEA58AAA}"/>
              </a:ext>
            </a:extLst>
          </p:cNvPr>
          <p:cNvSpPr>
            <a:spLocks noGrp="1"/>
          </p:cNvSpPr>
          <p:nvPr>
            <p:ph idx="1"/>
          </p:nvPr>
        </p:nvSpPr>
        <p:spPr>
          <a:xfrm>
            <a:off x="1676940" y="1571771"/>
            <a:ext cx="8838120" cy="3714457"/>
          </a:xfrm>
        </p:spPr>
        <p:txBody>
          <a:bodyPr>
            <a:noAutofit/>
          </a:bodyPr>
          <a:lstStyle/>
          <a:p>
            <a:pPr marL="342900" indent="-342900">
              <a:buAutoNum type="alphaLcPeriod"/>
            </a:pPr>
            <a:r>
              <a:rPr lang="en-US" sz="2000"/>
              <a:t>Prior to the CARES Act, the definition of “educational assistance” in IRC § 127 included:</a:t>
            </a:r>
          </a:p>
          <a:p>
            <a:pPr marL="857250" lvl="2" indent="-400050">
              <a:buFont typeface="+mj-lt"/>
              <a:buAutoNum type="romanLcPeriod"/>
            </a:pPr>
            <a:r>
              <a:rPr lang="en-US" sz="2000"/>
              <a:t>“Payment, by an employer, of expenses incurred by or on behalf of an employee for education of the employee (including, but not limited to, tuition, fees, and similar payments, books, supplies, and equipment)”- IRC § 127 (e)(1)(A)</a:t>
            </a:r>
          </a:p>
          <a:p>
            <a:pPr marL="857250" lvl="2" indent="-400050">
              <a:buFont typeface="+mj-lt"/>
              <a:buAutoNum type="romanLcPeriod"/>
            </a:pPr>
            <a:r>
              <a:rPr lang="en-US" sz="2000"/>
              <a:t>“The provision, by an employer, of courses of instruction for such employee (including books, supplies and equipment)”- IRC § 127 (c)(1)(C)</a:t>
            </a:r>
          </a:p>
          <a:p>
            <a:pPr marL="857250" lvl="2" indent="-400050">
              <a:buFont typeface="+mj-lt"/>
              <a:buAutoNum type="romanLcPeriod"/>
            </a:pPr>
            <a:r>
              <a:rPr lang="en-US" sz="2000"/>
              <a:t>IRC § 127 specifically excludes “payment for, or the other provision of, tools or supplies which may be retained by the employee after completion of a course of instruction, or meals, lodging, or transportation” or “any payment for, or the provision of any benefits with respect to, any course or other education involving sports, games, or hobbies.” – IRC § 127 (c)(1)(C)</a:t>
            </a:r>
          </a:p>
        </p:txBody>
      </p:sp>
    </p:spTree>
    <p:extLst>
      <p:ext uri="{BB962C8B-B14F-4D97-AF65-F5344CB8AC3E}">
        <p14:creationId xmlns:p14="http://schemas.microsoft.com/office/powerpoint/2010/main" val="4066415614"/>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365F1-B1C5-4240-9D36-4C137B386BA3}"/>
              </a:ext>
            </a:extLst>
          </p:cNvPr>
          <p:cNvSpPr>
            <a:spLocks noGrp="1"/>
          </p:cNvSpPr>
          <p:nvPr>
            <p:ph type="title"/>
          </p:nvPr>
        </p:nvSpPr>
        <p:spPr>
          <a:xfrm>
            <a:off x="187452" y="187452"/>
            <a:ext cx="7729728" cy="1188720"/>
          </a:xfrm>
          <a:solidFill>
            <a:srgbClr val="FFFFFF"/>
          </a:solidFill>
        </p:spPr>
        <p:txBody>
          <a:bodyPr>
            <a:normAutofit/>
          </a:bodyPr>
          <a:lstStyle/>
          <a:p>
            <a:r>
              <a:rPr lang="en-US" b="1"/>
              <a:t>CARES ACT Section 2206</a:t>
            </a:r>
          </a:p>
        </p:txBody>
      </p:sp>
      <p:sp>
        <p:nvSpPr>
          <p:cNvPr id="3" name="Content Placeholder 2">
            <a:extLst>
              <a:ext uri="{FF2B5EF4-FFF2-40B4-BE49-F238E27FC236}">
                <a16:creationId xmlns:a16="http://schemas.microsoft.com/office/drawing/2014/main" id="{566ECBAE-2E3C-4081-BBC0-ED94FACCDA28}"/>
              </a:ext>
            </a:extLst>
          </p:cNvPr>
          <p:cNvSpPr>
            <a:spLocks noGrp="1"/>
          </p:cNvSpPr>
          <p:nvPr>
            <p:ph idx="1"/>
          </p:nvPr>
        </p:nvSpPr>
        <p:spPr>
          <a:xfrm>
            <a:off x="1706244" y="1869701"/>
            <a:ext cx="8779512" cy="3388017"/>
          </a:xfrm>
        </p:spPr>
        <p:txBody>
          <a:bodyPr>
            <a:normAutofit/>
          </a:bodyPr>
          <a:lstStyle/>
          <a:p>
            <a:pPr marL="342900" indent="-342900">
              <a:buAutoNum type="alphaLcPeriod"/>
            </a:pPr>
            <a:r>
              <a:rPr lang="en-US" sz="2000">
                <a:solidFill>
                  <a:srgbClr val="404040"/>
                </a:solidFill>
              </a:rPr>
              <a:t>Section 2206- Exclusion for Certain Employer Payments of Student Loans</a:t>
            </a:r>
          </a:p>
          <a:p>
            <a:pPr marL="857250" lvl="2" indent="-400050">
              <a:buFont typeface="+mj-lt"/>
              <a:buAutoNum type="romanLcPeriod"/>
            </a:pPr>
            <a:r>
              <a:rPr lang="en-US" sz="2000">
                <a:solidFill>
                  <a:srgbClr val="404040"/>
                </a:solidFill>
              </a:rPr>
              <a:t>Section 2206(a) of the CARES Act amends the definitions of “educational assistance” in      IRC § 127 (c)(1) by adding the following paragraph: </a:t>
            </a:r>
          </a:p>
          <a:p>
            <a:pPr marL="685800" lvl="3" indent="0">
              <a:buNone/>
            </a:pPr>
            <a:r>
              <a:rPr lang="en-US" sz="2000">
                <a:solidFill>
                  <a:srgbClr val="404040"/>
                </a:solidFill>
              </a:rPr>
              <a:t>- “(B) in the case of payments made before January 1, 2021, the payment by an employer, whether paid to the employee or to a lender, of principal or interest on any qualified education loan (as defined in section 221(d)(1)) incurred by the employee for education of the employee, and”</a:t>
            </a:r>
          </a:p>
        </p:txBody>
      </p:sp>
    </p:spTree>
    <p:extLst>
      <p:ext uri="{BB962C8B-B14F-4D97-AF65-F5344CB8AC3E}">
        <p14:creationId xmlns:p14="http://schemas.microsoft.com/office/powerpoint/2010/main" val="364748286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0F23D1E-0994-4036-B146-5EF0300DE410}"/>
              </a:ext>
            </a:extLst>
          </p:cNvPr>
          <p:cNvSpPr>
            <a:spLocks noGrp="1"/>
          </p:cNvSpPr>
          <p:nvPr>
            <p:ph type="title"/>
          </p:nvPr>
        </p:nvSpPr>
        <p:spPr>
          <a:xfrm>
            <a:off x="228716" y="281786"/>
            <a:ext cx="8000884" cy="1188720"/>
          </a:xfrm>
        </p:spPr>
        <p:txBody>
          <a:bodyPr>
            <a:normAutofit/>
          </a:bodyPr>
          <a:lstStyle/>
          <a:p>
            <a:pPr algn="l"/>
            <a:r>
              <a:rPr lang="en-US" b="1"/>
              <a:t>IRC § 127 - Educational assistance programs</a:t>
            </a:r>
          </a:p>
        </p:txBody>
      </p:sp>
      <p:sp>
        <p:nvSpPr>
          <p:cNvPr id="3" name="Content Placeholder 2">
            <a:extLst>
              <a:ext uri="{FF2B5EF4-FFF2-40B4-BE49-F238E27FC236}">
                <a16:creationId xmlns:a16="http://schemas.microsoft.com/office/drawing/2014/main" id="{FCFC50AF-4190-4FCD-84F1-25041BA34DC5}"/>
              </a:ext>
            </a:extLst>
          </p:cNvPr>
          <p:cNvSpPr>
            <a:spLocks noGrp="1"/>
          </p:cNvSpPr>
          <p:nvPr>
            <p:ph idx="1"/>
          </p:nvPr>
        </p:nvSpPr>
        <p:spPr>
          <a:xfrm>
            <a:off x="1605494" y="1863524"/>
            <a:ext cx="7729728" cy="3876503"/>
          </a:xfrm>
        </p:spPr>
        <p:txBody>
          <a:bodyPr>
            <a:noAutofit/>
          </a:bodyPr>
          <a:lstStyle/>
          <a:p>
            <a:pPr marL="342900" indent="-342900">
              <a:buAutoNum type="alphaLcPeriod"/>
            </a:pPr>
            <a:r>
              <a:rPr lang="en-US"/>
              <a:t>Requirements for exclusion under IRC § 127:</a:t>
            </a:r>
          </a:p>
          <a:p>
            <a:pPr marL="857250" lvl="2" indent="-400050">
              <a:buFont typeface="+mj-lt"/>
              <a:buAutoNum type="romanLcPeriod"/>
            </a:pPr>
            <a:r>
              <a:rPr lang="en-US" sz="1800"/>
              <a:t>IRC </a:t>
            </a:r>
            <a:r>
              <a:rPr lang="en-US" sz="1800" smtClean="0"/>
              <a:t>§127(b</a:t>
            </a:r>
            <a:r>
              <a:rPr lang="en-US" sz="1800"/>
              <a:t>)(1)- Employer </a:t>
            </a:r>
            <a:r>
              <a:rPr lang="en-US" sz="1800" b="1" u="sng"/>
              <a:t>must</a:t>
            </a:r>
            <a:r>
              <a:rPr lang="en-US" sz="1800"/>
              <a:t> have educational assistance program in a </a:t>
            </a:r>
            <a:r>
              <a:rPr lang="en-US" sz="1800" b="1" u="sng"/>
              <a:t>separate written plan.</a:t>
            </a:r>
          </a:p>
          <a:p>
            <a:pPr marL="857250" lvl="2" indent="-400050">
              <a:buFont typeface="+mj-lt"/>
              <a:buAutoNum type="romanLcPeriod"/>
            </a:pPr>
            <a:r>
              <a:rPr lang="en-US" sz="1800"/>
              <a:t>The plan </a:t>
            </a:r>
            <a:r>
              <a:rPr lang="en-US" sz="1800" b="1" u="sng"/>
              <a:t>must</a:t>
            </a:r>
            <a:r>
              <a:rPr lang="en-US" sz="1800"/>
              <a:t>:</a:t>
            </a:r>
          </a:p>
          <a:p>
            <a:pPr marL="1028700" lvl="3" indent="-342900">
              <a:buFont typeface="+mj-lt"/>
              <a:buAutoNum type="arabicPeriod"/>
            </a:pPr>
            <a:r>
              <a:rPr lang="en-US" sz="1800"/>
              <a:t>Be for the exclusive benefit of employees- IRC§127(b)(1)</a:t>
            </a:r>
          </a:p>
          <a:p>
            <a:pPr marL="1028700" lvl="3" indent="-342900">
              <a:buFont typeface="+mj-lt"/>
              <a:buAutoNum type="arabicPeriod"/>
            </a:pPr>
            <a:r>
              <a:rPr lang="en-US" sz="1800"/>
              <a:t>Benefit employees under a classification set up by employer- IRC§127(b)(2)</a:t>
            </a:r>
          </a:p>
          <a:p>
            <a:pPr marL="1427163" lvl="5" indent="-342900">
              <a:buFont typeface="+mj-lt"/>
              <a:buAutoNum type="arabicPeriod"/>
            </a:pPr>
            <a:r>
              <a:rPr lang="en-US" sz="1800"/>
              <a:t>Exception for employees in collective bargaining agreement-IRC§127(b)(2)</a:t>
            </a:r>
          </a:p>
          <a:p>
            <a:pPr marL="1028700" lvl="3" indent="-342900">
              <a:buFont typeface="+mj-lt"/>
              <a:buAutoNum type="arabicPeriod"/>
            </a:pPr>
            <a:r>
              <a:rPr lang="en-US" sz="1800"/>
              <a:t>Be non-discriminatory- IRC§127(b)(2)</a:t>
            </a:r>
          </a:p>
          <a:p>
            <a:pPr marL="1028700" lvl="3" indent="-342900">
              <a:buFont typeface="+mj-lt"/>
              <a:buAutoNum type="arabicPeriod"/>
            </a:pPr>
            <a:r>
              <a:rPr lang="en-US" sz="1800"/>
              <a:t>Meet the concentration test- IRC§127(b)(3)</a:t>
            </a:r>
          </a:p>
          <a:p>
            <a:pPr marL="1028700" lvl="3" indent="-342900">
              <a:buFont typeface="+mj-lt"/>
              <a:buAutoNum type="arabicPeriod"/>
            </a:pPr>
            <a:r>
              <a:rPr lang="en-US" sz="1800"/>
              <a:t>Not offer other benefits as an alternative- IRC§127(b)(4)</a:t>
            </a:r>
          </a:p>
        </p:txBody>
      </p:sp>
    </p:spTree>
    <p:extLst>
      <p:ext uri="{BB962C8B-B14F-4D97-AF65-F5344CB8AC3E}">
        <p14:creationId xmlns:p14="http://schemas.microsoft.com/office/powerpoint/2010/main" val="2237604149"/>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C1408-E253-48AD-A032-1F2858F885B1}"/>
              </a:ext>
            </a:extLst>
          </p:cNvPr>
          <p:cNvSpPr>
            <a:spLocks noGrp="1"/>
          </p:cNvSpPr>
          <p:nvPr>
            <p:ph type="title"/>
          </p:nvPr>
        </p:nvSpPr>
        <p:spPr>
          <a:xfrm>
            <a:off x="187452" y="187452"/>
            <a:ext cx="7914826" cy="1188720"/>
          </a:xfrm>
          <a:solidFill>
            <a:srgbClr val="FFFFFF"/>
          </a:solidFill>
        </p:spPr>
        <p:txBody>
          <a:bodyPr>
            <a:normAutofit/>
          </a:bodyPr>
          <a:lstStyle/>
          <a:p>
            <a:pPr algn="l"/>
            <a:r>
              <a:rPr lang="en-US" b="1"/>
              <a:t>IRC§127 - Educational assistance programs</a:t>
            </a:r>
          </a:p>
        </p:txBody>
      </p:sp>
      <p:sp>
        <p:nvSpPr>
          <p:cNvPr id="3" name="Content Placeholder 2">
            <a:extLst>
              <a:ext uri="{FF2B5EF4-FFF2-40B4-BE49-F238E27FC236}">
                <a16:creationId xmlns:a16="http://schemas.microsoft.com/office/drawing/2014/main" id="{9FD5612D-C055-4B53-A921-D59A63300F29}"/>
              </a:ext>
            </a:extLst>
          </p:cNvPr>
          <p:cNvSpPr>
            <a:spLocks noGrp="1"/>
          </p:cNvSpPr>
          <p:nvPr>
            <p:ph idx="1"/>
          </p:nvPr>
        </p:nvSpPr>
        <p:spPr>
          <a:xfrm>
            <a:off x="1706062" y="1655180"/>
            <a:ext cx="8779512" cy="3515338"/>
          </a:xfrm>
        </p:spPr>
        <p:txBody>
          <a:bodyPr>
            <a:normAutofit/>
          </a:bodyPr>
          <a:lstStyle/>
          <a:p>
            <a:pPr marL="342900" indent="-342900">
              <a:buAutoNum type="alphaLcPeriod"/>
            </a:pPr>
            <a:r>
              <a:rPr lang="en-US" sz="2000">
                <a:solidFill>
                  <a:srgbClr val="404040"/>
                </a:solidFill>
              </a:rPr>
              <a:t>Special Rules:</a:t>
            </a:r>
          </a:p>
          <a:p>
            <a:pPr marL="857250" lvl="2" indent="-400050">
              <a:buFont typeface="+mj-lt"/>
              <a:buAutoNum type="romanLcPeriod"/>
            </a:pPr>
            <a:r>
              <a:rPr lang="en-US" sz="2000">
                <a:solidFill>
                  <a:srgbClr val="404040"/>
                </a:solidFill>
              </a:rPr>
              <a:t>IRC§127(c)(5)- </a:t>
            </a:r>
          </a:p>
          <a:p>
            <a:pPr marL="685800" lvl="3" indent="0">
              <a:buNone/>
            </a:pPr>
            <a:r>
              <a:rPr lang="en-US" sz="2000">
                <a:solidFill>
                  <a:srgbClr val="404040"/>
                </a:solidFill>
              </a:rPr>
              <a:t>	“An educational assistance program shall not be held or considered to fail to meet any requirements of subsection (b) merely because of:</a:t>
            </a:r>
          </a:p>
          <a:p>
            <a:pPr marL="1028700" lvl="3" indent="-342900">
              <a:buAutoNum type="alphaUcPeriod"/>
            </a:pPr>
            <a:r>
              <a:rPr lang="en-US" sz="2000">
                <a:solidFill>
                  <a:srgbClr val="404040"/>
                </a:solidFill>
              </a:rPr>
              <a:t>Utilization rates for the different types of educational assistance made available under the program or; </a:t>
            </a:r>
          </a:p>
          <a:p>
            <a:pPr marL="1028700" lvl="3" indent="-342900">
              <a:buAutoNum type="alphaUcPeriod"/>
            </a:pPr>
            <a:r>
              <a:rPr lang="en-US" sz="2000">
                <a:solidFill>
                  <a:srgbClr val="404040"/>
                </a:solidFill>
              </a:rPr>
              <a:t>Successful completion, or attaining a particular course grade, is required for or considered in determining reimbursement under the program”</a:t>
            </a:r>
          </a:p>
        </p:txBody>
      </p:sp>
    </p:spTree>
    <p:extLst>
      <p:ext uri="{BB962C8B-B14F-4D97-AF65-F5344CB8AC3E}">
        <p14:creationId xmlns:p14="http://schemas.microsoft.com/office/powerpoint/2010/main" val="3076187338"/>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9042.0"/>
  <p:tag name="AS_RELEASE_DATE" val="2018.09.12"/>
  <p:tag name="AS_TITLE" val="Aspose.Slides for .NET 4.0"/>
  <p:tag name="AS_VERSION" val="18.9"/>
</p:tagLst>
</file>

<file path=ppt/theme/theme1.xml><?xml version="1.0" encoding="utf-8"?>
<a:theme xmlns:r="http://schemas.openxmlformats.org/officeDocument/2006/relationships"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116</Paragraphs>
  <Slides>17</Slides>
  <Notes>0</Notes>
  <TotalTime>0</TotalTime>
  <HiddenSlides>0</HiddenSlides>
  <MMClips>0</MMClips>
  <ScaleCrop>0</ScaleCrop>
  <HeadingPairs>
    <vt:vector baseType="variant" size="4">
      <vt:variant>
        <vt:lpstr>Theme</vt:lpstr>
      </vt:variant>
      <vt:variant>
        <vt:i4>1</vt:i4>
      </vt:variant>
      <vt:variant>
        <vt:lpstr>Slide Titles</vt:lpstr>
      </vt:variant>
      <vt:variant>
        <vt:i4>17</vt:i4>
      </vt:variant>
    </vt:vector>
  </HeadingPairs>
  <TitlesOfParts>
    <vt:vector baseType="lpstr" size="18">
      <vt:lpstr>Parcel</vt:lpstr>
      <vt:lpstr>2020 Employer Opportunities:Give More While Spending Less</vt:lpstr>
      <vt:lpstr>PRESENTED BY:</vt:lpstr>
      <vt:lpstr>TOPIC SUMMARY</vt:lpstr>
      <vt:lpstr>AGENDA</vt:lpstr>
      <vt:lpstr>IRC § 127 </vt:lpstr>
      <vt:lpstr>IRC § 127 - Educational assistance programs</vt:lpstr>
      <vt:lpstr>CARES ACT Section 2206</vt:lpstr>
      <vt:lpstr>IRC § 127 - Educational assistance programs</vt:lpstr>
      <vt:lpstr>IRC§127 - Educational assistance programs</vt:lpstr>
      <vt:lpstr>IRC§127 - Educational assistance programs</vt:lpstr>
      <vt:lpstr>IRC§139 Disaster Relief Payments</vt:lpstr>
      <vt:lpstr>IRC§139Disaster relief payments</vt:lpstr>
      <vt:lpstr>IRC§139 Best Practices</vt:lpstr>
      <vt:lpstr>IRC§139 Best Practices - continued</vt:lpstr>
      <vt:lpstr>Illustration of tax benefit – IRC §127</vt:lpstr>
      <vt:lpstr>Illustration of tax benefit – IRC §139</vt:lpstr>
      <vt:lpstr>QUESTIONS?</vt:lpstr>
    </vt:vector>
  </TitlesOfParts>
  <LinksUpToDate>0</LinksUpToDate>
  <SharedDoc>0</SharedDoc>
  <HyperlinksChanged>0</HyperlinksChanged>
  <Application>Aspose.Slides for .NET</Application>
  <AppVersion>18.0900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2020-11-12T18:27:23Z</dcterms:created>
  <dcterms:modified xsi:type="dcterms:W3CDTF">2020-11-12T18:27:23Z</dcterms:modified>
</cp:coreProperties>
</file>